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64" r:id="rId2"/>
    <p:sldId id="257" r:id="rId3"/>
    <p:sldId id="467" r:id="rId4"/>
    <p:sldId id="397" r:id="rId5"/>
    <p:sldId id="399" r:id="rId6"/>
    <p:sldId id="440" r:id="rId7"/>
    <p:sldId id="398" r:id="rId8"/>
    <p:sldId id="400" r:id="rId9"/>
    <p:sldId id="456" r:id="rId10"/>
    <p:sldId id="262" r:id="rId11"/>
    <p:sldId id="421" r:id="rId12"/>
    <p:sldId id="401" r:id="rId13"/>
    <p:sldId id="403" r:id="rId14"/>
    <p:sldId id="405" r:id="rId15"/>
    <p:sldId id="394" r:id="rId16"/>
    <p:sldId id="406" r:id="rId17"/>
    <p:sldId id="422" r:id="rId18"/>
    <p:sldId id="457" r:id="rId19"/>
    <p:sldId id="458" r:id="rId20"/>
    <p:sldId id="459" r:id="rId21"/>
    <p:sldId id="460" r:id="rId22"/>
    <p:sldId id="461" r:id="rId23"/>
    <p:sldId id="462" r:id="rId24"/>
    <p:sldId id="410" r:id="rId25"/>
    <p:sldId id="434" r:id="rId26"/>
    <p:sldId id="435" r:id="rId27"/>
    <p:sldId id="436" r:id="rId28"/>
    <p:sldId id="437" r:id="rId29"/>
    <p:sldId id="438" r:id="rId30"/>
    <p:sldId id="439" r:id="rId31"/>
    <p:sldId id="441" r:id="rId32"/>
    <p:sldId id="463" r:id="rId33"/>
    <p:sldId id="443" r:id="rId34"/>
    <p:sldId id="446" r:id="rId35"/>
    <p:sldId id="444" r:id="rId36"/>
    <p:sldId id="447" r:id="rId37"/>
    <p:sldId id="448" r:id="rId38"/>
    <p:sldId id="449" r:id="rId39"/>
    <p:sldId id="450" r:id="rId40"/>
    <p:sldId id="464" r:id="rId41"/>
    <p:sldId id="424" r:id="rId42"/>
    <p:sldId id="453" r:id="rId43"/>
    <p:sldId id="454" r:id="rId44"/>
    <p:sldId id="451" r:id="rId45"/>
    <p:sldId id="455" r:id="rId46"/>
    <p:sldId id="468" r:id="rId47"/>
    <p:sldId id="465" r:id="rId48"/>
    <p:sldId id="375" r:id="rId49"/>
    <p:sldId id="425" r:id="rId50"/>
    <p:sldId id="426" r:id="rId51"/>
    <p:sldId id="427" r:id="rId52"/>
    <p:sldId id="428" r:id="rId53"/>
    <p:sldId id="379" r:id="rId54"/>
    <p:sldId id="402" r:id="rId55"/>
    <p:sldId id="420" r:id="rId56"/>
    <p:sldId id="408" r:id="rId57"/>
    <p:sldId id="418" r:id="rId58"/>
    <p:sldId id="411" r:id="rId59"/>
    <p:sldId id="414" r:id="rId60"/>
    <p:sldId id="412" r:id="rId61"/>
    <p:sldId id="415" r:id="rId62"/>
    <p:sldId id="417" r:id="rId63"/>
    <p:sldId id="413" r:id="rId64"/>
    <p:sldId id="466" r:id="rId65"/>
    <p:sldId id="385" r:id="rId66"/>
    <p:sldId id="338" r:id="rId67"/>
    <p:sldId id="341" r:id="rId68"/>
    <p:sldId id="346" r:id="rId69"/>
    <p:sldId id="392" r:id="rId70"/>
    <p:sldId id="38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7" d="100"/>
          <a:sy n="77" d="100"/>
        </p:scale>
        <p:origin x="108" y="8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B2688-E391-4243-B7CA-86AE8E75E52A}" type="datetimeFigureOut">
              <a:rPr lang="en-IN" smtClean="0"/>
              <a:t>24-07-2023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39C67-21FF-4ED7-B95D-E4CFF78ECDEB}" type="slidenum">
              <a:rPr lang="en-IN" smtClean="0"/>
              <a:t>‹#›</a:t>
            </a:fld>
            <a:endParaRPr lang="en-IN"/>
          </a:p>
        </p:txBody>
      </p:sp>
    </p:spTree>
    <p:extLst>
      <p:ext uri="{BB962C8B-B14F-4D97-AF65-F5344CB8AC3E}">
        <p14:creationId xmlns:p14="http://schemas.microsoft.com/office/powerpoint/2010/main" val="2697365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3E01517-4172-4077-848B-2264E0EA59BA}" type="slidenum">
              <a:rPr lang="en-US" smtClean="0"/>
              <a:pPr/>
              <a:t>1</a:t>
            </a:fld>
            <a:endParaRPr lang="en-US"/>
          </a:p>
        </p:txBody>
      </p:sp>
    </p:spTree>
    <p:extLst>
      <p:ext uri="{BB962C8B-B14F-4D97-AF65-F5344CB8AC3E}">
        <p14:creationId xmlns:p14="http://schemas.microsoft.com/office/powerpoint/2010/main" val="53989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512da2f954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512da2f954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512da2f954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512da2f954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962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25164b05164_0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25164b05164_0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25164b05164_0_1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25164b05164_0_1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25164b05164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25164b05164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25164b05164_0_1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25164b05164_0_1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09C3-A4F4-B06E-0C8A-5E456E33AA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9C7947-7B6B-4872-FECD-B4EE4B5E10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a:extLst>
              <a:ext uri="{FF2B5EF4-FFF2-40B4-BE49-F238E27FC236}">
                <a16:creationId xmlns:a16="http://schemas.microsoft.com/office/drawing/2014/main" id="{5087BDAF-431D-7AB9-C28F-DE535E042D3A}"/>
              </a:ext>
            </a:extLst>
          </p:cNvPr>
          <p:cNvSpPr>
            <a:spLocks noGrp="1"/>
          </p:cNvSpPr>
          <p:nvPr>
            <p:ph type="sldNum" sz="quarter" idx="12"/>
          </p:nvPr>
        </p:nvSpPr>
        <p:spPr/>
        <p:txBody>
          <a:bodyPr/>
          <a:lstStyle/>
          <a:p>
            <a:fld id="{7D4957E3-8CB8-4565-AC6C-6FD5E3F56682}" type="slidenum">
              <a:rPr lang="en-IN" smtClean="0"/>
              <a:t>‹#›</a:t>
            </a:fld>
            <a:endParaRPr lang="en-IN"/>
          </a:p>
        </p:txBody>
      </p:sp>
      <p:sp>
        <p:nvSpPr>
          <p:cNvPr id="7" name="TextBox 6">
            <a:extLst>
              <a:ext uri="{FF2B5EF4-FFF2-40B4-BE49-F238E27FC236}">
                <a16:creationId xmlns:a16="http://schemas.microsoft.com/office/drawing/2014/main" id="{7E83FE85-6FF2-AD7B-8AF7-303A84475C66}"/>
              </a:ext>
            </a:extLst>
          </p:cNvPr>
          <p:cNvSpPr txBox="1"/>
          <p:nvPr userDrawn="1"/>
        </p:nvSpPr>
        <p:spPr>
          <a:xfrm>
            <a:off x="5503653" y="6352143"/>
            <a:ext cx="1949570" cy="369332"/>
          </a:xfrm>
          <a:prstGeom prst="rect">
            <a:avLst/>
          </a:prstGeom>
          <a:noFill/>
        </p:spPr>
        <p:txBody>
          <a:bodyPr wrap="square" rtlCol="0">
            <a:spAutoFit/>
          </a:bodyPr>
          <a:lstStyle/>
          <a:p>
            <a:r>
              <a:rPr lang="en-IN" dirty="0">
                <a:solidFill>
                  <a:schemeClr val="bg2">
                    <a:lumMod val="75000"/>
                  </a:schemeClr>
                </a:solidFill>
              </a:rPr>
              <a:t>Nimrita Koul</a:t>
            </a:r>
          </a:p>
        </p:txBody>
      </p:sp>
    </p:spTree>
    <p:extLst>
      <p:ext uri="{BB962C8B-B14F-4D97-AF65-F5344CB8AC3E}">
        <p14:creationId xmlns:p14="http://schemas.microsoft.com/office/powerpoint/2010/main" val="347461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ver Whit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058554" y="2096979"/>
            <a:ext cx="9024899" cy="1750095"/>
          </a:xfrm>
          <a:prstGeom prst="rect">
            <a:avLst/>
          </a:prstGeom>
        </p:spPr>
        <p:txBody>
          <a:bodyPr lIns="109728" tIns="54864" rIns="109728" bIns="54864" anchor="ctr"/>
          <a:lstStyle>
            <a:lvl1pPr algn="l">
              <a:defRPr sz="40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9156340" y="200558"/>
            <a:ext cx="2702860" cy="1124927"/>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a:srcRect/>
          <a:stretch>
            <a:fillRect/>
          </a:stretch>
        </p:blipFill>
        <p:spPr bwMode="auto">
          <a:xfrm>
            <a:off x="624599" y="0"/>
            <a:ext cx="2968625" cy="148075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762234" y="1178346"/>
            <a:ext cx="276030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691551" y="1178346"/>
            <a:ext cx="2901673" cy="374590"/>
          </a:xfrm>
          <a:prstGeom prst="rect">
            <a:avLst/>
          </a:prstGeom>
          <a:noFill/>
        </p:spPr>
        <p:txBody>
          <a:bodyPr wrap="square" rtlCol="0">
            <a:spAutoFit/>
          </a:bodyPr>
          <a:lstStyle/>
          <a:p>
            <a:r>
              <a:rPr lang="en-IN" sz="917" dirty="0"/>
              <a:t>Established as per the Section 2(f) of the UGC Act, 1956</a:t>
            </a:r>
          </a:p>
          <a:p>
            <a:r>
              <a:rPr lang="en-IN" sz="917" dirty="0"/>
              <a:t>Approved by AICTE, COA and BCI, New Delhi</a:t>
            </a:r>
          </a:p>
        </p:txBody>
      </p:sp>
    </p:spTree>
    <p:extLst>
      <p:ext uri="{BB962C8B-B14F-4D97-AF65-F5344CB8AC3E}">
        <p14:creationId xmlns:p14="http://schemas.microsoft.com/office/powerpoint/2010/main" val="3251931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15600" y="219741"/>
            <a:ext cx="11360800" cy="448853"/>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3" name="Google Shape;63;p14"/>
          <p:cNvSpPr txBox="1">
            <a:spLocks noGrp="1"/>
          </p:cNvSpPr>
          <p:nvPr>
            <p:ph type="body" idx="1"/>
          </p:nvPr>
        </p:nvSpPr>
        <p:spPr>
          <a:xfrm>
            <a:off x="415600" y="835742"/>
            <a:ext cx="11360800" cy="5644281"/>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dirty="0"/>
          </a:p>
        </p:txBody>
      </p:sp>
      <p:sp>
        <p:nvSpPr>
          <p:cNvPr id="64" name="Google Shape;64;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
        <p:nvSpPr>
          <p:cNvPr id="2" name="TextBox 1">
            <a:extLst>
              <a:ext uri="{FF2B5EF4-FFF2-40B4-BE49-F238E27FC236}">
                <a16:creationId xmlns:a16="http://schemas.microsoft.com/office/drawing/2014/main" id="{323E6869-D37D-D495-8FC4-10577790DAEC}"/>
              </a:ext>
            </a:extLst>
          </p:cNvPr>
          <p:cNvSpPr txBox="1"/>
          <p:nvPr userDrawn="1"/>
        </p:nvSpPr>
        <p:spPr>
          <a:xfrm>
            <a:off x="5474156" y="6480023"/>
            <a:ext cx="1949570" cy="369332"/>
          </a:xfrm>
          <a:prstGeom prst="rect">
            <a:avLst/>
          </a:prstGeom>
          <a:noFill/>
        </p:spPr>
        <p:txBody>
          <a:bodyPr wrap="square" rtlCol="0">
            <a:spAutoFit/>
          </a:bodyPr>
          <a:lstStyle/>
          <a:p>
            <a:r>
              <a:rPr lang="en-IN" dirty="0">
                <a:solidFill>
                  <a:schemeClr val="bg2">
                    <a:lumMod val="75000"/>
                  </a:schemeClr>
                </a:solidFill>
              </a:rPr>
              <a:t>Nimrita Koul</a:t>
            </a:r>
          </a:p>
        </p:txBody>
      </p:sp>
    </p:spTree>
    <p:extLst>
      <p:ext uri="{BB962C8B-B14F-4D97-AF65-F5344CB8AC3E}">
        <p14:creationId xmlns:p14="http://schemas.microsoft.com/office/powerpoint/2010/main" val="3084593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_of_Contents">
  <p:cSld name="Table_of_Contents">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57200" y="153248"/>
            <a:ext cx="11258400" cy="505513"/>
          </a:xfrm>
          <a:prstGeom prst="rect">
            <a:avLst/>
          </a:prstGeom>
          <a:noFill/>
          <a:ln>
            <a:noFill/>
          </a:ln>
        </p:spPr>
        <p:txBody>
          <a:bodyPr spcFirstLastPara="1" wrap="square" lIns="0" tIns="34275" rIns="0" bIns="34275" anchor="t" anchorCtr="0">
            <a:normAutofit/>
          </a:bodyPr>
          <a:lstStyle>
            <a:lvl1pPr lvl="0" algn="l" rtl="0">
              <a:lnSpc>
                <a:spcPct val="90000"/>
              </a:lnSpc>
              <a:spcBef>
                <a:spcPts val="0"/>
              </a:spcBef>
              <a:spcAft>
                <a:spcPts val="0"/>
              </a:spcAft>
              <a:buClr>
                <a:srgbClr val="915907"/>
              </a:buClr>
              <a:buSzPts val="2500"/>
              <a:buFont typeface="Arial"/>
              <a:buNone/>
              <a:defRPr b="1" i="0">
                <a:latin typeface="Arial"/>
                <a:ea typeface="Arial"/>
                <a:cs typeface="Arial"/>
                <a:sym typeface="Aria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7" name="Google Shape;67;p15"/>
          <p:cNvSpPr txBox="1">
            <a:spLocks noGrp="1"/>
          </p:cNvSpPr>
          <p:nvPr>
            <p:ph type="body" idx="1"/>
          </p:nvPr>
        </p:nvSpPr>
        <p:spPr>
          <a:xfrm>
            <a:off x="457200" y="727587"/>
            <a:ext cx="11258400" cy="5761703"/>
          </a:xfrm>
          <a:prstGeom prst="rect">
            <a:avLst/>
          </a:prstGeom>
          <a:noFill/>
          <a:ln>
            <a:noFill/>
          </a:ln>
        </p:spPr>
        <p:txBody>
          <a:bodyPr spcFirstLastPara="1" wrap="square" lIns="0" tIns="34275" rIns="0" bIns="34275" anchor="t" anchorCtr="0">
            <a:normAutofit/>
          </a:bodyPr>
          <a:lstStyle>
            <a:lvl1pPr marL="609585" lvl="0" indent="-423323" algn="l" rtl="0">
              <a:lnSpc>
                <a:spcPct val="90000"/>
              </a:lnSpc>
              <a:spcBef>
                <a:spcPts val="1067"/>
              </a:spcBef>
              <a:spcAft>
                <a:spcPts val="0"/>
              </a:spcAft>
              <a:buClr>
                <a:srgbClr val="56687A"/>
              </a:buClr>
              <a:buSzPts val="1400"/>
              <a:buChar char="●"/>
              <a:defRPr/>
            </a:lvl1pPr>
            <a:lvl2pPr marL="1219170" lvl="1" indent="-423323" algn="l" rtl="0">
              <a:lnSpc>
                <a:spcPct val="90000"/>
              </a:lnSpc>
              <a:spcBef>
                <a:spcPts val="533"/>
              </a:spcBef>
              <a:spcAft>
                <a:spcPts val="0"/>
              </a:spcAft>
              <a:buClr>
                <a:srgbClr val="56687A"/>
              </a:buClr>
              <a:buSzPts val="1400"/>
              <a:buChar char="○"/>
              <a:defRPr/>
            </a:lvl2pPr>
            <a:lvl3pPr marL="1828754" lvl="2" indent="-423323" algn="l" rtl="0">
              <a:lnSpc>
                <a:spcPct val="90000"/>
              </a:lnSpc>
              <a:spcBef>
                <a:spcPts val="533"/>
              </a:spcBef>
              <a:spcAft>
                <a:spcPts val="0"/>
              </a:spcAft>
              <a:buClr>
                <a:srgbClr val="56687A"/>
              </a:buClr>
              <a:buSzPts val="1400"/>
              <a:buChar char="■"/>
              <a:defRPr/>
            </a:lvl3pPr>
            <a:lvl4pPr marL="2438339" lvl="3" indent="-423323" algn="l" rtl="0">
              <a:lnSpc>
                <a:spcPct val="90000"/>
              </a:lnSpc>
              <a:spcBef>
                <a:spcPts val="533"/>
              </a:spcBef>
              <a:spcAft>
                <a:spcPts val="0"/>
              </a:spcAft>
              <a:buClr>
                <a:srgbClr val="56687A"/>
              </a:buClr>
              <a:buSzPts val="1400"/>
              <a:buChar char="●"/>
              <a:defRPr/>
            </a:lvl4pPr>
            <a:lvl5pPr marL="3047924" lvl="4" indent="-406390" algn="l" rtl="0">
              <a:lnSpc>
                <a:spcPct val="90000"/>
              </a:lnSpc>
              <a:spcBef>
                <a:spcPts val="533"/>
              </a:spcBef>
              <a:spcAft>
                <a:spcPts val="0"/>
              </a:spcAft>
              <a:buClr>
                <a:srgbClr val="56687A"/>
              </a:buClr>
              <a:buSzPts val="1200"/>
              <a:buChar char="○"/>
              <a:defRPr sz="1600"/>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2133"/>
              </a:spcAft>
              <a:buClr>
                <a:schemeClr val="dk1"/>
              </a:buClr>
              <a:buSzPts val="1400"/>
              <a:buChar char="■"/>
              <a:defRPr/>
            </a:lvl9pPr>
          </a:lstStyle>
          <a:p>
            <a:endParaRPr dirty="0"/>
          </a:p>
        </p:txBody>
      </p:sp>
      <p:sp>
        <p:nvSpPr>
          <p:cNvPr id="2" name="TextBox 1">
            <a:extLst>
              <a:ext uri="{FF2B5EF4-FFF2-40B4-BE49-F238E27FC236}">
                <a16:creationId xmlns:a16="http://schemas.microsoft.com/office/drawing/2014/main" id="{27E27B18-07F1-0655-1B24-43D29C78FC03}"/>
              </a:ext>
            </a:extLst>
          </p:cNvPr>
          <p:cNvSpPr txBox="1"/>
          <p:nvPr userDrawn="1"/>
        </p:nvSpPr>
        <p:spPr>
          <a:xfrm>
            <a:off x="5503653" y="6488668"/>
            <a:ext cx="1949570" cy="369332"/>
          </a:xfrm>
          <a:prstGeom prst="rect">
            <a:avLst/>
          </a:prstGeom>
          <a:noFill/>
        </p:spPr>
        <p:txBody>
          <a:bodyPr wrap="square" rtlCol="0">
            <a:spAutoFit/>
          </a:bodyPr>
          <a:lstStyle/>
          <a:p>
            <a:r>
              <a:rPr lang="en-IN" dirty="0">
                <a:solidFill>
                  <a:schemeClr val="bg2">
                    <a:lumMod val="75000"/>
                  </a:schemeClr>
                </a:solidFill>
              </a:rPr>
              <a:t>Nimrita Koul</a:t>
            </a:r>
          </a:p>
        </p:txBody>
      </p:sp>
    </p:spTree>
    <p:extLst>
      <p:ext uri="{BB962C8B-B14F-4D97-AF65-F5344CB8AC3E}">
        <p14:creationId xmlns:p14="http://schemas.microsoft.com/office/powerpoint/2010/main" val="33070683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6369A3-D213-D0C0-DD5E-8A7990CFEBD4}"/>
              </a:ext>
            </a:extLst>
          </p:cNvPr>
          <p:cNvSpPr>
            <a:spLocks noGrp="1"/>
          </p:cNvSpPr>
          <p:nvPr>
            <p:ph type="title"/>
          </p:nvPr>
        </p:nvSpPr>
        <p:spPr>
          <a:xfrm>
            <a:off x="838200" y="252982"/>
            <a:ext cx="10515600" cy="557901"/>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686A9A00-8658-9595-D235-B45E3BFB63B9}"/>
              </a:ext>
            </a:extLst>
          </p:cNvPr>
          <p:cNvSpPr>
            <a:spLocks noGrp="1"/>
          </p:cNvSpPr>
          <p:nvPr>
            <p:ph type="body" idx="1"/>
          </p:nvPr>
        </p:nvSpPr>
        <p:spPr>
          <a:xfrm>
            <a:off x="838200" y="992038"/>
            <a:ext cx="10515600" cy="5184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a:extLst>
              <a:ext uri="{FF2B5EF4-FFF2-40B4-BE49-F238E27FC236}">
                <a16:creationId xmlns:a16="http://schemas.microsoft.com/office/drawing/2014/main" id="{C4F97237-79B0-0795-B752-7AD7B0D444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957E3-8CB8-4565-AC6C-6FD5E3F56682}" type="slidenum">
              <a:rPr lang="en-IN" smtClean="0"/>
              <a:t>‹#›</a:t>
            </a:fld>
            <a:endParaRPr lang="en-IN" dirty="0"/>
          </a:p>
        </p:txBody>
      </p:sp>
    </p:spTree>
    <p:extLst>
      <p:ext uri="{BB962C8B-B14F-4D97-AF65-F5344CB8AC3E}">
        <p14:creationId xmlns:p14="http://schemas.microsoft.com/office/powerpoint/2010/main" val="2085837961"/>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7" r:id="rId3"/>
    <p:sldLayoutId id="21474836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marktechpost.com/2023/03/11/the-scope-of-foundation-models-in-decision-making"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huggingface.co/blog/rlhf" TargetMode="External"/><Relationship Id="rId2" Type="http://schemas.openxmlformats.org/officeDocument/2006/relationships/hyperlink" Target="https://jalammar.github.io/illustrated-stable-diffusion/" TargetMode="External"/><Relationship Id="rId1" Type="http://schemas.openxmlformats.org/officeDocument/2006/relationships/slideLayout" Target="../slideLayouts/slideLayout1.xml"/><Relationship Id="rId5" Type="http://schemas.openxmlformats.org/officeDocument/2006/relationships/hyperlink" Target="https://www.nvidia.com/en-us/glossary/data-science/generative-ai/" TargetMode="External"/><Relationship Id="rId4" Type="http://schemas.openxmlformats.org/officeDocument/2006/relationships/hyperlink" Target="https://www.techtarget.com/searchenterpriseai/definition/generative-AI"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553" y="2089710"/>
            <a:ext cx="11133447" cy="1750095"/>
          </a:xfrm>
        </p:spPr>
        <p:txBody>
          <a:bodyPr>
            <a:normAutofit/>
          </a:bodyPr>
          <a:lstStyle/>
          <a:p>
            <a:br>
              <a:rPr lang="en-US" b="1" dirty="0">
                <a:solidFill>
                  <a:srgbClr val="FF0000"/>
                </a:solidFill>
              </a:rPr>
            </a:br>
            <a:br>
              <a:rPr lang="en-US" b="1" dirty="0">
                <a:solidFill>
                  <a:schemeClr val="tx1"/>
                </a:solidFill>
              </a:rPr>
            </a:br>
            <a:endParaRPr lang="en-US" sz="3000" dirty="0">
              <a:solidFill>
                <a:schemeClr val="tx1"/>
              </a:solidFill>
            </a:endParaRPr>
          </a:p>
        </p:txBody>
      </p:sp>
      <p:sp>
        <p:nvSpPr>
          <p:cNvPr id="4" name="TextBox 3"/>
          <p:cNvSpPr txBox="1"/>
          <p:nvPr/>
        </p:nvSpPr>
        <p:spPr>
          <a:xfrm>
            <a:off x="3022856" y="4124258"/>
            <a:ext cx="6099062" cy="1077218"/>
          </a:xfrm>
          <a:prstGeom prst="rect">
            <a:avLst/>
          </a:prstGeom>
          <a:noFill/>
        </p:spPr>
        <p:txBody>
          <a:bodyPr wrap="square" rtlCol="0">
            <a:spAutoFit/>
          </a:bodyPr>
          <a:lstStyle/>
          <a:p>
            <a:pPr algn="ctr"/>
            <a:r>
              <a:rPr lang="en-US" sz="2400" dirty="0">
                <a:latin typeface="Roboto Medium" panose="02000000000000000000" pitchFamily="2" charset="0"/>
                <a:ea typeface="Roboto Medium" panose="02000000000000000000" pitchFamily="2" charset="0"/>
                <a:cs typeface="Roboto Medium" panose="02000000000000000000" pitchFamily="2" charset="0"/>
              </a:rPr>
              <a:t>Dr. Nimrita Koul</a:t>
            </a:r>
          </a:p>
          <a:p>
            <a:pPr algn="ctr"/>
            <a:r>
              <a:rPr lang="en-US" sz="2000" dirty="0">
                <a:latin typeface="Roboto Medium" panose="02000000000000000000" pitchFamily="2" charset="0"/>
                <a:ea typeface="Roboto Medium" panose="02000000000000000000" pitchFamily="2" charset="0"/>
                <a:cs typeface="Roboto Medium" panose="02000000000000000000" pitchFamily="2" charset="0"/>
              </a:rPr>
              <a:t>School of CSE, REVA University</a:t>
            </a:r>
          </a:p>
          <a:p>
            <a:pPr algn="ctr"/>
            <a:r>
              <a:rPr lang="en-US" sz="2000" dirty="0">
                <a:latin typeface="Roboto Medium" panose="02000000000000000000" pitchFamily="2" charset="0"/>
                <a:ea typeface="Roboto Medium" panose="02000000000000000000" pitchFamily="2" charset="0"/>
                <a:cs typeface="Roboto Medium" panose="02000000000000000000" pitchFamily="2" charset="0"/>
              </a:rPr>
              <a:t>https://www.linkedin.com/in/nimritakoul/</a:t>
            </a:r>
          </a:p>
        </p:txBody>
      </p:sp>
      <p:sp>
        <p:nvSpPr>
          <p:cNvPr id="6" name="TextBox 5">
            <a:extLst>
              <a:ext uri="{FF2B5EF4-FFF2-40B4-BE49-F238E27FC236}">
                <a16:creationId xmlns:a16="http://schemas.microsoft.com/office/drawing/2014/main" id="{AE95DC7C-2D28-D73F-3576-2FA146658CA7}"/>
              </a:ext>
            </a:extLst>
          </p:cNvPr>
          <p:cNvSpPr txBox="1"/>
          <p:nvPr/>
        </p:nvSpPr>
        <p:spPr>
          <a:xfrm>
            <a:off x="1918952" y="2912772"/>
            <a:ext cx="8724556" cy="1107996"/>
          </a:xfrm>
          <a:prstGeom prst="rect">
            <a:avLst/>
          </a:prstGeom>
          <a:noFill/>
        </p:spPr>
        <p:txBody>
          <a:bodyPr wrap="square">
            <a:spAutoFit/>
          </a:bodyPr>
          <a:lstStyle/>
          <a:p>
            <a:pPr algn="ctr"/>
            <a:r>
              <a:rPr lang="en-IN" sz="6600" dirty="0"/>
              <a:t>Generative</a:t>
            </a:r>
            <a:r>
              <a:rPr lang="en-IN" sz="6600" dirty="0">
                <a:solidFill>
                  <a:schemeClr val="bg1"/>
                </a:solidFill>
              </a:rPr>
              <a:t> </a:t>
            </a:r>
            <a:r>
              <a:rPr lang="en-IN" sz="6600" dirty="0"/>
              <a:t>AI</a:t>
            </a:r>
            <a:r>
              <a:rPr lang="en-IN" sz="6600" dirty="0">
                <a:solidFill>
                  <a:schemeClr val="bg1"/>
                </a:solidFill>
              </a:rPr>
              <a:t> </a:t>
            </a:r>
            <a:r>
              <a:rPr lang="en-IN" sz="6600" dirty="0"/>
              <a:t>Models</a:t>
            </a:r>
          </a:p>
        </p:txBody>
      </p:sp>
    </p:spTree>
    <p:extLst>
      <p:ext uri="{BB962C8B-B14F-4D97-AF65-F5344CB8AC3E}">
        <p14:creationId xmlns:p14="http://schemas.microsoft.com/office/powerpoint/2010/main" val="369540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5"/>
          <p:cNvSpPr txBox="1">
            <a:spLocks noGrp="1"/>
          </p:cNvSpPr>
          <p:nvPr>
            <p:ph type="title"/>
          </p:nvPr>
        </p:nvSpPr>
        <p:spPr>
          <a:xfrm>
            <a:off x="347985" y="218267"/>
            <a:ext cx="11360800" cy="763600"/>
          </a:xfrm>
          <a:prstGeom prst="rect">
            <a:avLst/>
          </a:prstGeom>
        </p:spPr>
        <p:txBody>
          <a:bodyPr spcFirstLastPara="1" vert="horz" wrap="square" lIns="121900" tIns="121900" rIns="121900" bIns="121900" rtlCol="0" anchor="t" anchorCtr="0">
            <a:normAutofit fontScale="90000"/>
          </a:bodyPr>
          <a:lstStyle/>
          <a:p>
            <a:r>
              <a:rPr lang="en" dirty="0"/>
              <a:t>Data Modalities for GenAI Models</a:t>
            </a:r>
            <a:endParaRPr dirty="0"/>
          </a:p>
        </p:txBody>
      </p:sp>
      <p:sp>
        <p:nvSpPr>
          <p:cNvPr id="2" name="Rectangle 1">
            <a:extLst>
              <a:ext uri="{FF2B5EF4-FFF2-40B4-BE49-F238E27FC236}">
                <a16:creationId xmlns:a16="http://schemas.microsoft.com/office/drawing/2014/main" id="{0B54FE0B-6CE9-081F-5A18-16DD122EF2D7}"/>
              </a:ext>
            </a:extLst>
          </p:cNvPr>
          <p:cNvSpPr/>
          <p:nvPr/>
        </p:nvSpPr>
        <p:spPr>
          <a:xfrm>
            <a:off x="5100034" y="981867"/>
            <a:ext cx="1867436" cy="35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Input: Text</a:t>
            </a:r>
          </a:p>
        </p:txBody>
      </p:sp>
      <p:cxnSp>
        <p:nvCxnSpPr>
          <p:cNvPr id="7" name="Straight Arrow Connector 6">
            <a:extLst>
              <a:ext uri="{FF2B5EF4-FFF2-40B4-BE49-F238E27FC236}">
                <a16:creationId xmlns:a16="http://schemas.microsoft.com/office/drawing/2014/main" id="{4E7BED2E-2645-1F1E-2340-D97632B81EAE}"/>
              </a:ext>
            </a:extLst>
          </p:cNvPr>
          <p:cNvCxnSpPr/>
          <p:nvPr/>
        </p:nvCxnSpPr>
        <p:spPr>
          <a:xfrm flipH="1">
            <a:off x="1468192" y="1339403"/>
            <a:ext cx="3631842" cy="90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7FDD7FB-800B-7195-B8E1-E20CED9CFA99}"/>
              </a:ext>
            </a:extLst>
          </p:cNvPr>
          <p:cNvSpPr/>
          <p:nvPr/>
        </p:nvSpPr>
        <p:spPr>
          <a:xfrm>
            <a:off x="534474" y="2264535"/>
            <a:ext cx="1867436" cy="35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Output: Text</a:t>
            </a:r>
          </a:p>
        </p:txBody>
      </p:sp>
      <p:sp>
        <p:nvSpPr>
          <p:cNvPr id="9" name="Rectangle 8">
            <a:extLst>
              <a:ext uri="{FF2B5EF4-FFF2-40B4-BE49-F238E27FC236}">
                <a16:creationId xmlns:a16="http://schemas.microsoft.com/office/drawing/2014/main" id="{63E9F310-DC89-DA95-1124-51555840BB39}"/>
              </a:ext>
            </a:extLst>
          </p:cNvPr>
          <p:cNvSpPr/>
          <p:nvPr/>
        </p:nvSpPr>
        <p:spPr>
          <a:xfrm>
            <a:off x="3867958" y="2264535"/>
            <a:ext cx="1867436" cy="35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Output: Image</a:t>
            </a:r>
          </a:p>
        </p:txBody>
      </p:sp>
      <p:sp>
        <p:nvSpPr>
          <p:cNvPr id="10" name="Rectangle 9">
            <a:extLst>
              <a:ext uri="{FF2B5EF4-FFF2-40B4-BE49-F238E27FC236}">
                <a16:creationId xmlns:a16="http://schemas.microsoft.com/office/drawing/2014/main" id="{600B6740-6F41-0AB0-6715-7A3F0FB02FEE}"/>
              </a:ext>
            </a:extLst>
          </p:cNvPr>
          <p:cNvSpPr/>
          <p:nvPr/>
        </p:nvSpPr>
        <p:spPr>
          <a:xfrm>
            <a:off x="6669112" y="2264535"/>
            <a:ext cx="1867436" cy="35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Output: Audio</a:t>
            </a:r>
          </a:p>
        </p:txBody>
      </p:sp>
      <p:sp>
        <p:nvSpPr>
          <p:cNvPr id="11" name="Rectangle 10">
            <a:extLst>
              <a:ext uri="{FF2B5EF4-FFF2-40B4-BE49-F238E27FC236}">
                <a16:creationId xmlns:a16="http://schemas.microsoft.com/office/drawing/2014/main" id="{4B01CC55-BEAD-8587-739C-08929578265F}"/>
              </a:ext>
            </a:extLst>
          </p:cNvPr>
          <p:cNvSpPr/>
          <p:nvPr/>
        </p:nvSpPr>
        <p:spPr>
          <a:xfrm>
            <a:off x="9234154" y="2264535"/>
            <a:ext cx="1867436" cy="35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Output: Decisions</a:t>
            </a:r>
          </a:p>
        </p:txBody>
      </p:sp>
      <p:cxnSp>
        <p:nvCxnSpPr>
          <p:cNvPr id="13" name="Straight Arrow Connector 12">
            <a:extLst>
              <a:ext uri="{FF2B5EF4-FFF2-40B4-BE49-F238E27FC236}">
                <a16:creationId xmlns:a16="http://schemas.microsoft.com/office/drawing/2014/main" id="{CA2D9C31-1D94-8D3B-5BAA-09E04E889DF9}"/>
              </a:ext>
            </a:extLst>
          </p:cNvPr>
          <p:cNvCxnSpPr/>
          <p:nvPr/>
        </p:nvCxnSpPr>
        <p:spPr>
          <a:xfrm>
            <a:off x="6967470" y="1339403"/>
            <a:ext cx="2408350" cy="90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DD96F5-1256-F10C-B2B3-16C20EE3077A}"/>
              </a:ext>
            </a:extLst>
          </p:cNvPr>
          <p:cNvCxnSpPr>
            <a:stCxn id="2" idx="2"/>
          </p:cNvCxnSpPr>
          <p:nvPr/>
        </p:nvCxnSpPr>
        <p:spPr>
          <a:xfrm flipH="1">
            <a:off x="3876541" y="1339403"/>
            <a:ext cx="2157211" cy="92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19D1C6-19E0-D505-42BF-916D0406330A}"/>
              </a:ext>
            </a:extLst>
          </p:cNvPr>
          <p:cNvCxnSpPr>
            <a:stCxn id="2" idx="2"/>
          </p:cNvCxnSpPr>
          <p:nvPr/>
        </p:nvCxnSpPr>
        <p:spPr>
          <a:xfrm>
            <a:off x="6033752" y="1339403"/>
            <a:ext cx="712632" cy="90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408855-56ED-5CB6-FE7B-8B9B75EDFFBD}"/>
              </a:ext>
            </a:extLst>
          </p:cNvPr>
          <p:cNvSpPr txBox="1"/>
          <p:nvPr/>
        </p:nvSpPr>
        <p:spPr>
          <a:xfrm>
            <a:off x="534474" y="3193961"/>
            <a:ext cx="2611612" cy="2308324"/>
          </a:xfrm>
          <a:prstGeom prst="rect">
            <a:avLst/>
          </a:prstGeom>
          <a:noFill/>
        </p:spPr>
        <p:txBody>
          <a:bodyPr wrap="none" rtlCol="0">
            <a:spAutoFit/>
          </a:bodyPr>
          <a:lstStyle/>
          <a:p>
            <a:r>
              <a:rPr lang="en-IN" dirty="0"/>
              <a:t>Sentence Completion</a:t>
            </a:r>
          </a:p>
          <a:p>
            <a:r>
              <a:rPr lang="en-IN" dirty="0"/>
              <a:t>Translation</a:t>
            </a:r>
          </a:p>
          <a:p>
            <a:r>
              <a:rPr lang="en-IN" dirty="0"/>
              <a:t>Question Answering</a:t>
            </a:r>
          </a:p>
          <a:p>
            <a:r>
              <a:rPr lang="en-IN" dirty="0"/>
              <a:t>Grammar  Correction</a:t>
            </a:r>
          </a:p>
          <a:p>
            <a:r>
              <a:rPr lang="en-IN" dirty="0"/>
              <a:t>Conversations</a:t>
            </a:r>
          </a:p>
          <a:p>
            <a:r>
              <a:rPr lang="en-IN" dirty="0"/>
              <a:t>Summarization</a:t>
            </a:r>
          </a:p>
          <a:p>
            <a:r>
              <a:rPr lang="en-IN" dirty="0"/>
              <a:t>Creative Content Creation</a:t>
            </a:r>
          </a:p>
          <a:p>
            <a:r>
              <a:rPr lang="en-IN" dirty="0"/>
              <a:t>Code Generation</a:t>
            </a:r>
          </a:p>
        </p:txBody>
      </p:sp>
      <p:sp>
        <p:nvSpPr>
          <p:cNvPr id="19" name="TextBox 18">
            <a:extLst>
              <a:ext uri="{FF2B5EF4-FFF2-40B4-BE49-F238E27FC236}">
                <a16:creationId xmlns:a16="http://schemas.microsoft.com/office/drawing/2014/main" id="{D5887998-970A-E885-257B-90E5A792D5DB}"/>
              </a:ext>
            </a:extLst>
          </p:cNvPr>
          <p:cNvSpPr txBox="1"/>
          <p:nvPr/>
        </p:nvSpPr>
        <p:spPr>
          <a:xfrm>
            <a:off x="3649340" y="3171569"/>
            <a:ext cx="1915781" cy="923330"/>
          </a:xfrm>
          <a:prstGeom prst="rect">
            <a:avLst/>
          </a:prstGeom>
          <a:noFill/>
        </p:spPr>
        <p:txBody>
          <a:bodyPr wrap="none" rtlCol="0">
            <a:spAutoFit/>
          </a:bodyPr>
          <a:lstStyle/>
          <a:p>
            <a:r>
              <a:rPr lang="en-IN" dirty="0"/>
              <a:t>Create Images</a:t>
            </a:r>
          </a:p>
          <a:p>
            <a:r>
              <a:rPr lang="en-IN" dirty="0"/>
              <a:t>Create Videos</a:t>
            </a:r>
          </a:p>
          <a:p>
            <a:r>
              <a:rPr lang="en-IN" dirty="0"/>
              <a:t>Create Animations</a:t>
            </a:r>
          </a:p>
        </p:txBody>
      </p:sp>
      <p:sp>
        <p:nvSpPr>
          <p:cNvPr id="20" name="TextBox 19">
            <a:extLst>
              <a:ext uri="{FF2B5EF4-FFF2-40B4-BE49-F238E27FC236}">
                <a16:creationId xmlns:a16="http://schemas.microsoft.com/office/drawing/2014/main" id="{CC7E8D64-80FF-D067-E753-DB0CB8F9F900}"/>
              </a:ext>
            </a:extLst>
          </p:cNvPr>
          <p:cNvSpPr txBox="1"/>
          <p:nvPr/>
        </p:nvSpPr>
        <p:spPr>
          <a:xfrm>
            <a:off x="6620767" y="3171569"/>
            <a:ext cx="2342949" cy="923330"/>
          </a:xfrm>
          <a:prstGeom prst="rect">
            <a:avLst/>
          </a:prstGeom>
          <a:noFill/>
        </p:spPr>
        <p:txBody>
          <a:bodyPr wrap="none" rtlCol="0">
            <a:spAutoFit/>
          </a:bodyPr>
          <a:lstStyle/>
          <a:p>
            <a:r>
              <a:rPr lang="en-IN" dirty="0"/>
              <a:t>Create Audio from Text</a:t>
            </a:r>
          </a:p>
          <a:p>
            <a:r>
              <a:rPr lang="en-IN" dirty="0"/>
              <a:t>Audio Transcript in a</a:t>
            </a:r>
          </a:p>
          <a:p>
            <a:r>
              <a:rPr lang="en-IN" dirty="0"/>
              <a:t>Different language </a:t>
            </a:r>
          </a:p>
        </p:txBody>
      </p:sp>
      <p:sp>
        <p:nvSpPr>
          <p:cNvPr id="21" name="TextBox 20">
            <a:extLst>
              <a:ext uri="{FF2B5EF4-FFF2-40B4-BE49-F238E27FC236}">
                <a16:creationId xmlns:a16="http://schemas.microsoft.com/office/drawing/2014/main" id="{3E9EF982-1E1A-D2EC-A2EE-FD7E67ACE5AE}"/>
              </a:ext>
            </a:extLst>
          </p:cNvPr>
          <p:cNvSpPr txBox="1"/>
          <p:nvPr/>
        </p:nvSpPr>
        <p:spPr>
          <a:xfrm>
            <a:off x="9234154" y="3171569"/>
            <a:ext cx="1553117" cy="646331"/>
          </a:xfrm>
          <a:prstGeom prst="rect">
            <a:avLst/>
          </a:prstGeom>
          <a:noFill/>
        </p:spPr>
        <p:txBody>
          <a:bodyPr wrap="none" rtlCol="0">
            <a:spAutoFit/>
          </a:bodyPr>
          <a:lstStyle/>
          <a:p>
            <a:r>
              <a:rPr lang="en-IN" dirty="0"/>
              <a:t>Solving Maths </a:t>
            </a:r>
          </a:p>
          <a:p>
            <a:r>
              <a:rPr lang="en-IN" dirty="0"/>
              <a:t>Game Playing</a:t>
            </a:r>
          </a:p>
        </p:txBody>
      </p:sp>
      <p:sp>
        <p:nvSpPr>
          <p:cNvPr id="22" name="Arrow: Down 21">
            <a:extLst>
              <a:ext uri="{FF2B5EF4-FFF2-40B4-BE49-F238E27FC236}">
                <a16:creationId xmlns:a16="http://schemas.microsoft.com/office/drawing/2014/main" id="{30F34B39-1B25-18EF-57BC-E70CE86214E8}"/>
              </a:ext>
            </a:extLst>
          </p:cNvPr>
          <p:cNvSpPr/>
          <p:nvPr/>
        </p:nvSpPr>
        <p:spPr>
          <a:xfrm>
            <a:off x="1404729" y="2622071"/>
            <a:ext cx="63463"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23B8E40B-1106-DD3E-C6B5-B35E4BF24B2B}"/>
              </a:ext>
            </a:extLst>
          </p:cNvPr>
          <p:cNvSpPr/>
          <p:nvPr/>
        </p:nvSpPr>
        <p:spPr>
          <a:xfrm>
            <a:off x="4543767" y="2622071"/>
            <a:ext cx="63463"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72836B8D-0C2D-063C-0D16-F35793BCBB23}"/>
              </a:ext>
            </a:extLst>
          </p:cNvPr>
          <p:cNvSpPr/>
          <p:nvPr/>
        </p:nvSpPr>
        <p:spPr>
          <a:xfrm>
            <a:off x="7553040" y="2645682"/>
            <a:ext cx="63463"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Down 24">
            <a:extLst>
              <a:ext uri="{FF2B5EF4-FFF2-40B4-BE49-F238E27FC236}">
                <a16:creationId xmlns:a16="http://schemas.microsoft.com/office/drawing/2014/main" id="{D22834D5-ACC0-4249-B6EF-A0DB7E7A970E}"/>
              </a:ext>
            </a:extLst>
          </p:cNvPr>
          <p:cNvSpPr/>
          <p:nvPr/>
        </p:nvSpPr>
        <p:spPr>
          <a:xfrm>
            <a:off x="10171229" y="2645682"/>
            <a:ext cx="63463"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5"/>
          <p:cNvSpPr txBox="1">
            <a:spLocks noGrp="1"/>
          </p:cNvSpPr>
          <p:nvPr>
            <p:ph type="title"/>
          </p:nvPr>
        </p:nvSpPr>
        <p:spPr>
          <a:xfrm>
            <a:off x="347985" y="218267"/>
            <a:ext cx="11360800" cy="763600"/>
          </a:xfrm>
          <a:prstGeom prst="rect">
            <a:avLst/>
          </a:prstGeom>
        </p:spPr>
        <p:txBody>
          <a:bodyPr spcFirstLastPara="1" vert="horz" wrap="square" lIns="121900" tIns="121900" rIns="121900" bIns="121900" rtlCol="0" anchor="t" anchorCtr="0">
            <a:normAutofit fontScale="90000"/>
          </a:bodyPr>
          <a:lstStyle/>
          <a:p>
            <a:r>
              <a:rPr lang="en" dirty="0"/>
              <a:t>Data Modalities for GenAI Models</a:t>
            </a:r>
            <a:endParaRPr dirty="0"/>
          </a:p>
        </p:txBody>
      </p:sp>
      <p:sp>
        <p:nvSpPr>
          <p:cNvPr id="2" name="Rectangle 1">
            <a:extLst>
              <a:ext uri="{FF2B5EF4-FFF2-40B4-BE49-F238E27FC236}">
                <a16:creationId xmlns:a16="http://schemas.microsoft.com/office/drawing/2014/main" id="{0B54FE0B-6CE9-081F-5A18-16DD122EF2D7}"/>
              </a:ext>
            </a:extLst>
          </p:cNvPr>
          <p:cNvSpPr/>
          <p:nvPr/>
        </p:nvSpPr>
        <p:spPr>
          <a:xfrm>
            <a:off x="5100034" y="981867"/>
            <a:ext cx="1867436" cy="35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Input: Image</a:t>
            </a:r>
          </a:p>
        </p:txBody>
      </p:sp>
      <p:cxnSp>
        <p:nvCxnSpPr>
          <p:cNvPr id="7" name="Straight Arrow Connector 6">
            <a:extLst>
              <a:ext uri="{FF2B5EF4-FFF2-40B4-BE49-F238E27FC236}">
                <a16:creationId xmlns:a16="http://schemas.microsoft.com/office/drawing/2014/main" id="{4E7BED2E-2645-1F1E-2340-D97632B81EAE}"/>
              </a:ext>
            </a:extLst>
          </p:cNvPr>
          <p:cNvCxnSpPr/>
          <p:nvPr/>
        </p:nvCxnSpPr>
        <p:spPr>
          <a:xfrm flipH="1">
            <a:off x="1468192" y="1339403"/>
            <a:ext cx="3631842" cy="90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7FDD7FB-800B-7195-B8E1-E20CED9CFA99}"/>
              </a:ext>
            </a:extLst>
          </p:cNvPr>
          <p:cNvSpPr/>
          <p:nvPr/>
        </p:nvSpPr>
        <p:spPr>
          <a:xfrm>
            <a:off x="534474" y="2264535"/>
            <a:ext cx="1867436" cy="35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Output: Text</a:t>
            </a:r>
          </a:p>
        </p:txBody>
      </p:sp>
      <p:sp>
        <p:nvSpPr>
          <p:cNvPr id="9" name="Rectangle 8">
            <a:extLst>
              <a:ext uri="{FF2B5EF4-FFF2-40B4-BE49-F238E27FC236}">
                <a16:creationId xmlns:a16="http://schemas.microsoft.com/office/drawing/2014/main" id="{63E9F310-DC89-DA95-1124-51555840BB39}"/>
              </a:ext>
            </a:extLst>
          </p:cNvPr>
          <p:cNvSpPr/>
          <p:nvPr/>
        </p:nvSpPr>
        <p:spPr>
          <a:xfrm>
            <a:off x="4708445" y="2348710"/>
            <a:ext cx="1867436" cy="35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Output: Image</a:t>
            </a:r>
          </a:p>
        </p:txBody>
      </p:sp>
      <p:sp>
        <p:nvSpPr>
          <p:cNvPr id="10" name="Rectangle 9">
            <a:extLst>
              <a:ext uri="{FF2B5EF4-FFF2-40B4-BE49-F238E27FC236}">
                <a16:creationId xmlns:a16="http://schemas.microsoft.com/office/drawing/2014/main" id="{600B6740-6F41-0AB0-6715-7A3F0FB02FEE}"/>
              </a:ext>
            </a:extLst>
          </p:cNvPr>
          <p:cNvSpPr/>
          <p:nvPr/>
        </p:nvSpPr>
        <p:spPr>
          <a:xfrm>
            <a:off x="8694877" y="2264413"/>
            <a:ext cx="1867436" cy="35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Output: Video</a:t>
            </a:r>
          </a:p>
        </p:txBody>
      </p:sp>
      <p:cxnSp>
        <p:nvCxnSpPr>
          <p:cNvPr id="15" name="Straight Arrow Connector 14">
            <a:extLst>
              <a:ext uri="{FF2B5EF4-FFF2-40B4-BE49-F238E27FC236}">
                <a16:creationId xmlns:a16="http://schemas.microsoft.com/office/drawing/2014/main" id="{AFDD96F5-1256-F10C-B2B3-16C20EE3077A}"/>
              </a:ext>
            </a:extLst>
          </p:cNvPr>
          <p:cNvCxnSpPr>
            <a:cxnSpLocks/>
            <a:stCxn id="2" idx="2"/>
            <a:endCxn id="9" idx="0"/>
          </p:cNvCxnSpPr>
          <p:nvPr/>
        </p:nvCxnSpPr>
        <p:spPr>
          <a:xfrm flipH="1">
            <a:off x="5642163" y="1339403"/>
            <a:ext cx="391589" cy="1009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19D1C6-19E0-D505-42BF-916D0406330A}"/>
              </a:ext>
            </a:extLst>
          </p:cNvPr>
          <p:cNvCxnSpPr>
            <a:cxnSpLocks/>
            <a:stCxn id="2" idx="3"/>
            <a:endCxn id="10" idx="0"/>
          </p:cNvCxnSpPr>
          <p:nvPr/>
        </p:nvCxnSpPr>
        <p:spPr>
          <a:xfrm>
            <a:off x="6967470" y="1160635"/>
            <a:ext cx="2661125" cy="110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408855-56ED-5CB6-FE7B-8B9B75EDFFBD}"/>
              </a:ext>
            </a:extLst>
          </p:cNvPr>
          <p:cNvSpPr txBox="1"/>
          <p:nvPr/>
        </p:nvSpPr>
        <p:spPr>
          <a:xfrm>
            <a:off x="534474" y="3193961"/>
            <a:ext cx="2689198" cy="923330"/>
          </a:xfrm>
          <a:prstGeom prst="rect">
            <a:avLst/>
          </a:prstGeom>
          <a:noFill/>
        </p:spPr>
        <p:txBody>
          <a:bodyPr wrap="none" rtlCol="0">
            <a:spAutoFit/>
          </a:bodyPr>
          <a:lstStyle/>
          <a:p>
            <a:r>
              <a:rPr lang="en-IN" dirty="0"/>
              <a:t>Visual Question Answering</a:t>
            </a:r>
          </a:p>
          <a:p>
            <a:r>
              <a:rPr lang="en-IN" dirty="0"/>
              <a:t>Image Captioning</a:t>
            </a:r>
          </a:p>
          <a:p>
            <a:r>
              <a:rPr lang="en-IN" dirty="0"/>
              <a:t>Image Search</a:t>
            </a:r>
          </a:p>
        </p:txBody>
      </p:sp>
      <p:sp>
        <p:nvSpPr>
          <p:cNvPr id="19" name="TextBox 18">
            <a:extLst>
              <a:ext uri="{FF2B5EF4-FFF2-40B4-BE49-F238E27FC236}">
                <a16:creationId xmlns:a16="http://schemas.microsoft.com/office/drawing/2014/main" id="{D5887998-970A-E885-257B-90E5A792D5DB}"/>
              </a:ext>
            </a:extLst>
          </p:cNvPr>
          <p:cNvSpPr txBox="1"/>
          <p:nvPr/>
        </p:nvSpPr>
        <p:spPr>
          <a:xfrm>
            <a:off x="4207222" y="3354764"/>
            <a:ext cx="3261470" cy="1200329"/>
          </a:xfrm>
          <a:prstGeom prst="rect">
            <a:avLst/>
          </a:prstGeom>
          <a:noFill/>
        </p:spPr>
        <p:txBody>
          <a:bodyPr wrap="none" rtlCol="0">
            <a:spAutoFit/>
          </a:bodyPr>
          <a:lstStyle/>
          <a:p>
            <a:r>
              <a:rPr lang="en-IN" dirty="0"/>
              <a:t>Completing missing parts</a:t>
            </a:r>
          </a:p>
          <a:p>
            <a:r>
              <a:rPr lang="en-IN" dirty="0"/>
              <a:t>of an image</a:t>
            </a:r>
          </a:p>
          <a:p>
            <a:r>
              <a:rPr lang="en-IN" dirty="0"/>
              <a:t>Improving poor quality images</a:t>
            </a:r>
          </a:p>
          <a:p>
            <a:r>
              <a:rPr lang="en-IN" dirty="0"/>
              <a:t>Enhancing resolution, colour etc.</a:t>
            </a:r>
          </a:p>
        </p:txBody>
      </p:sp>
      <p:sp>
        <p:nvSpPr>
          <p:cNvPr id="20" name="TextBox 19">
            <a:extLst>
              <a:ext uri="{FF2B5EF4-FFF2-40B4-BE49-F238E27FC236}">
                <a16:creationId xmlns:a16="http://schemas.microsoft.com/office/drawing/2014/main" id="{CC7E8D64-80FF-D067-E753-DB0CB8F9F900}"/>
              </a:ext>
            </a:extLst>
          </p:cNvPr>
          <p:cNvSpPr txBox="1"/>
          <p:nvPr/>
        </p:nvSpPr>
        <p:spPr>
          <a:xfrm>
            <a:off x="8410838" y="3241269"/>
            <a:ext cx="2684902" cy="646331"/>
          </a:xfrm>
          <a:prstGeom prst="rect">
            <a:avLst/>
          </a:prstGeom>
          <a:noFill/>
        </p:spPr>
        <p:txBody>
          <a:bodyPr wrap="none" rtlCol="0">
            <a:spAutoFit/>
          </a:bodyPr>
          <a:lstStyle/>
          <a:p>
            <a:r>
              <a:rPr lang="en-IN" dirty="0"/>
              <a:t>Creating videos from a set </a:t>
            </a:r>
          </a:p>
          <a:p>
            <a:r>
              <a:rPr lang="en-IN" dirty="0"/>
              <a:t>Of images</a:t>
            </a:r>
          </a:p>
        </p:txBody>
      </p:sp>
      <p:sp>
        <p:nvSpPr>
          <p:cNvPr id="22" name="Arrow: Down 21">
            <a:extLst>
              <a:ext uri="{FF2B5EF4-FFF2-40B4-BE49-F238E27FC236}">
                <a16:creationId xmlns:a16="http://schemas.microsoft.com/office/drawing/2014/main" id="{30F34B39-1B25-18EF-57BC-E70CE86214E8}"/>
              </a:ext>
            </a:extLst>
          </p:cNvPr>
          <p:cNvSpPr/>
          <p:nvPr/>
        </p:nvSpPr>
        <p:spPr>
          <a:xfrm>
            <a:off x="1404729" y="2622071"/>
            <a:ext cx="63463"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23B8E40B-1106-DD3E-C6B5-B35E4BF24B2B}"/>
              </a:ext>
            </a:extLst>
          </p:cNvPr>
          <p:cNvSpPr/>
          <p:nvPr/>
        </p:nvSpPr>
        <p:spPr>
          <a:xfrm>
            <a:off x="5610431" y="2706246"/>
            <a:ext cx="63463"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Down 23">
            <a:extLst>
              <a:ext uri="{FF2B5EF4-FFF2-40B4-BE49-F238E27FC236}">
                <a16:creationId xmlns:a16="http://schemas.microsoft.com/office/drawing/2014/main" id="{72836B8D-0C2D-063C-0D16-F35793BCBB23}"/>
              </a:ext>
            </a:extLst>
          </p:cNvPr>
          <p:cNvSpPr/>
          <p:nvPr/>
        </p:nvSpPr>
        <p:spPr>
          <a:xfrm>
            <a:off x="9565132" y="2621949"/>
            <a:ext cx="63463"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1882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D9E5-6CCA-170C-E1C4-6595FE2B9358}"/>
              </a:ext>
            </a:extLst>
          </p:cNvPr>
          <p:cNvSpPr>
            <a:spLocks noGrp="1"/>
          </p:cNvSpPr>
          <p:nvPr>
            <p:ph type="title"/>
          </p:nvPr>
        </p:nvSpPr>
        <p:spPr/>
        <p:txBody>
          <a:bodyPr>
            <a:normAutofit fontScale="90000"/>
          </a:bodyPr>
          <a:lstStyle/>
          <a:p>
            <a:r>
              <a:rPr lang="en-IN" dirty="0"/>
              <a:t>How does generative AI work?</a:t>
            </a:r>
          </a:p>
        </p:txBody>
      </p:sp>
      <p:sp>
        <p:nvSpPr>
          <p:cNvPr id="3" name="Content Placeholder 2">
            <a:extLst>
              <a:ext uri="{FF2B5EF4-FFF2-40B4-BE49-F238E27FC236}">
                <a16:creationId xmlns:a16="http://schemas.microsoft.com/office/drawing/2014/main" id="{504C1BB8-55AB-34CF-FEAE-C92197B82E20}"/>
              </a:ext>
            </a:extLst>
          </p:cNvPr>
          <p:cNvSpPr>
            <a:spLocks noGrp="1"/>
          </p:cNvSpPr>
          <p:nvPr>
            <p:ph idx="1"/>
          </p:nvPr>
        </p:nvSpPr>
        <p:spPr/>
        <p:txBody>
          <a:bodyPr>
            <a:normAutofit/>
          </a:bodyPr>
          <a:lstStyle/>
          <a:p>
            <a:r>
              <a:rPr lang="en-US" dirty="0"/>
              <a:t>Generative AI models use deep </a:t>
            </a:r>
            <a:r>
              <a:rPr lang="en-US" b="1" dirty="0"/>
              <a:t>neural networks </a:t>
            </a:r>
            <a:r>
              <a:rPr lang="en-US" dirty="0"/>
              <a:t>to identify the patterns and structures within existing data to generate new and original content.</a:t>
            </a:r>
          </a:p>
          <a:p>
            <a:r>
              <a:rPr lang="en-US" dirty="0"/>
              <a:t>GenAI models can leverage different learning approaches – </a:t>
            </a:r>
            <a:r>
              <a:rPr lang="en-US" b="1" dirty="0"/>
              <a:t>Supervised, unsupervised or semi-supervised learning for training. </a:t>
            </a:r>
          </a:p>
          <a:p>
            <a:r>
              <a:rPr lang="en-US" dirty="0"/>
              <a:t>GenAI models often have a pre-trained </a:t>
            </a:r>
            <a:r>
              <a:rPr lang="en-US" b="1" dirty="0"/>
              <a:t>foundational model </a:t>
            </a:r>
            <a:r>
              <a:rPr lang="en-US" dirty="0"/>
              <a:t>that can be </a:t>
            </a:r>
            <a:r>
              <a:rPr lang="en-US" b="1" dirty="0"/>
              <a:t>finetuned </a:t>
            </a:r>
            <a:r>
              <a:rPr lang="en-US" dirty="0"/>
              <a:t>to a wide range of specific tasks down the line.</a:t>
            </a:r>
          </a:p>
          <a:p>
            <a:r>
              <a:rPr lang="en-US" dirty="0"/>
              <a:t>E.g., popular applications like ChatGPT is based on the foundational model called GPT3.5. Stable Diffusion image model allows users to generate photorealistic images given a text input.</a:t>
            </a:r>
            <a:endParaRPr lang="en-IN" dirty="0"/>
          </a:p>
        </p:txBody>
      </p:sp>
    </p:spTree>
    <p:extLst>
      <p:ext uri="{BB962C8B-B14F-4D97-AF65-F5344CB8AC3E}">
        <p14:creationId xmlns:p14="http://schemas.microsoft.com/office/powerpoint/2010/main" val="118086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B8A2-062B-4220-AEC7-FF2FE20D75EC}"/>
              </a:ext>
            </a:extLst>
          </p:cNvPr>
          <p:cNvSpPr>
            <a:spLocks noGrp="1"/>
          </p:cNvSpPr>
          <p:nvPr>
            <p:ph type="title"/>
          </p:nvPr>
        </p:nvSpPr>
        <p:spPr/>
        <p:txBody>
          <a:bodyPr>
            <a:normAutofit fontScale="90000"/>
          </a:bodyPr>
          <a:lstStyle/>
          <a:p>
            <a:r>
              <a:rPr lang="en-IN" dirty="0"/>
              <a:t>Language Model</a:t>
            </a:r>
          </a:p>
        </p:txBody>
      </p:sp>
      <p:sp>
        <p:nvSpPr>
          <p:cNvPr id="3" name="Content Placeholder 2">
            <a:extLst>
              <a:ext uri="{FF2B5EF4-FFF2-40B4-BE49-F238E27FC236}">
                <a16:creationId xmlns:a16="http://schemas.microsoft.com/office/drawing/2014/main" id="{6B870B0F-7C60-7FBD-FBEB-B80067384373}"/>
              </a:ext>
            </a:extLst>
          </p:cNvPr>
          <p:cNvSpPr>
            <a:spLocks noGrp="1"/>
          </p:cNvSpPr>
          <p:nvPr>
            <p:ph idx="1"/>
          </p:nvPr>
        </p:nvSpPr>
        <p:spPr/>
        <p:txBody>
          <a:bodyPr>
            <a:normAutofit/>
          </a:bodyPr>
          <a:lstStyle/>
          <a:p>
            <a:r>
              <a:rPr lang="en-US" dirty="0"/>
              <a:t>A Language model is a digital representation of a natural language’s nuances. </a:t>
            </a:r>
          </a:p>
          <a:p>
            <a:r>
              <a:rPr lang="en-US" dirty="0"/>
              <a:t>It a probability model that predicts what word comes next in a sequence of words. We train these models on large volumes of text, so they better understand what word is likely to come next. </a:t>
            </a:r>
          </a:p>
        </p:txBody>
      </p:sp>
      <p:pic>
        <p:nvPicPr>
          <p:cNvPr id="4" name="Content Placeholder 4" descr="A diagram of a language model&#10;&#10;Description automatically generated">
            <a:extLst>
              <a:ext uri="{FF2B5EF4-FFF2-40B4-BE49-F238E27FC236}">
                <a16:creationId xmlns:a16="http://schemas.microsoft.com/office/drawing/2014/main" id="{487B3AA2-1B48-8C1F-69D3-14B92F18AF69}"/>
              </a:ext>
            </a:extLst>
          </p:cNvPr>
          <p:cNvPicPr>
            <a:picLocks noChangeAspect="1"/>
          </p:cNvPicPr>
          <p:nvPr/>
        </p:nvPicPr>
        <p:blipFill rotWithShape="1">
          <a:blip r:embed="rId2">
            <a:extLst>
              <a:ext uri="{28A0092B-C50C-407E-A947-70E740481C1C}">
                <a14:useLocalDpi xmlns:a14="http://schemas.microsoft.com/office/drawing/2010/main" val="0"/>
              </a:ext>
            </a:extLst>
          </a:blip>
          <a:srcRect t="43545" b="-1"/>
          <a:stretch/>
        </p:blipFill>
        <p:spPr>
          <a:xfrm>
            <a:off x="1737719" y="3312267"/>
            <a:ext cx="9342459" cy="2074113"/>
          </a:xfrm>
          <a:prstGeom prst="rect">
            <a:avLst/>
          </a:prstGeom>
        </p:spPr>
      </p:pic>
      <p:sp>
        <p:nvSpPr>
          <p:cNvPr id="5" name="TextBox 4">
            <a:extLst>
              <a:ext uri="{FF2B5EF4-FFF2-40B4-BE49-F238E27FC236}">
                <a16:creationId xmlns:a16="http://schemas.microsoft.com/office/drawing/2014/main" id="{23A75FB2-D0FD-0C15-26C6-68162E30926B}"/>
              </a:ext>
            </a:extLst>
          </p:cNvPr>
          <p:cNvSpPr txBox="1"/>
          <p:nvPr/>
        </p:nvSpPr>
        <p:spPr>
          <a:xfrm>
            <a:off x="3493699" y="5476958"/>
            <a:ext cx="6066789" cy="307777"/>
          </a:xfrm>
          <a:prstGeom prst="rect">
            <a:avLst/>
          </a:prstGeom>
          <a:noFill/>
        </p:spPr>
        <p:txBody>
          <a:bodyPr wrap="none" rtlCol="0">
            <a:spAutoFit/>
          </a:bodyPr>
          <a:lstStyle/>
          <a:p>
            <a:r>
              <a:rPr lang="en-IN" sz="1400" dirty="0"/>
              <a:t>Source: https://ai.googleblog.com/2021/12/evaluating-syntactic-abilities-of.html</a:t>
            </a:r>
          </a:p>
        </p:txBody>
      </p:sp>
    </p:spTree>
    <p:extLst>
      <p:ext uri="{BB962C8B-B14F-4D97-AF65-F5344CB8AC3E}">
        <p14:creationId xmlns:p14="http://schemas.microsoft.com/office/powerpoint/2010/main" val="2666082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E52C-DA53-B004-C5B5-50CA925C20E0}"/>
              </a:ext>
            </a:extLst>
          </p:cNvPr>
          <p:cNvSpPr>
            <a:spLocks noGrp="1"/>
          </p:cNvSpPr>
          <p:nvPr>
            <p:ph type="title"/>
          </p:nvPr>
        </p:nvSpPr>
        <p:spPr/>
        <p:txBody>
          <a:bodyPr>
            <a:noAutofit/>
          </a:bodyPr>
          <a:lstStyle/>
          <a:p>
            <a:r>
              <a:rPr lang="en-IN" sz="3600" dirty="0"/>
              <a:t>A Language Model is a Probability Distribution over Strings of Text in a Language</a:t>
            </a:r>
          </a:p>
        </p:txBody>
      </p:sp>
      <p:pic>
        <p:nvPicPr>
          <p:cNvPr id="4" name="Content Placeholder 3">
            <a:extLst>
              <a:ext uri="{FF2B5EF4-FFF2-40B4-BE49-F238E27FC236}">
                <a16:creationId xmlns:a16="http://schemas.microsoft.com/office/drawing/2014/main" id="{538E63A7-760D-3DD3-F6D4-3112A0C1C105}"/>
              </a:ext>
            </a:extLst>
          </p:cNvPr>
          <p:cNvPicPr>
            <a:picLocks noGrp="1" noChangeAspect="1"/>
          </p:cNvPicPr>
          <p:nvPr>
            <p:ph idx="1"/>
          </p:nvPr>
        </p:nvPicPr>
        <p:blipFill rotWithShape="1">
          <a:blip r:embed="rId2"/>
          <a:srcRect t="19044" b="24206"/>
          <a:stretch/>
        </p:blipFill>
        <p:spPr>
          <a:xfrm>
            <a:off x="1109132" y="1395663"/>
            <a:ext cx="8781843" cy="3599670"/>
          </a:xfrm>
          <a:prstGeom prst="rect">
            <a:avLst/>
          </a:prstGeom>
        </p:spPr>
      </p:pic>
      <p:sp>
        <p:nvSpPr>
          <p:cNvPr id="5" name="TextBox 4">
            <a:extLst>
              <a:ext uri="{FF2B5EF4-FFF2-40B4-BE49-F238E27FC236}">
                <a16:creationId xmlns:a16="http://schemas.microsoft.com/office/drawing/2014/main" id="{D0B10670-7B23-8AB0-029A-6264F59379F5}"/>
              </a:ext>
            </a:extLst>
          </p:cNvPr>
          <p:cNvSpPr txBox="1"/>
          <p:nvPr/>
        </p:nvSpPr>
        <p:spPr>
          <a:xfrm>
            <a:off x="2779295" y="5614286"/>
            <a:ext cx="5034583" cy="338554"/>
          </a:xfrm>
          <a:prstGeom prst="rect">
            <a:avLst/>
          </a:prstGeom>
          <a:noFill/>
        </p:spPr>
        <p:txBody>
          <a:bodyPr wrap="none" rtlCol="0">
            <a:spAutoFit/>
          </a:bodyPr>
          <a:lstStyle/>
          <a:p>
            <a:r>
              <a:rPr lang="en-IN" sz="1600" dirty="0"/>
              <a:t>Source: https://www.youtube.com/watch?v=W0TcVrI_vRg</a:t>
            </a:r>
          </a:p>
        </p:txBody>
      </p:sp>
    </p:spTree>
    <p:extLst>
      <p:ext uri="{BB962C8B-B14F-4D97-AF65-F5344CB8AC3E}">
        <p14:creationId xmlns:p14="http://schemas.microsoft.com/office/powerpoint/2010/main" val="25008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D7AA-4244-3A9C-34F2-B29ADFE434C5}"/>
              </a:ext>
            </a:extLst>
          </p:cNvPr>
          <p:cNvSpPr>
            <a:spLocks noGrp="1"/>
          </p:cNvSpPr>
          <p:nvPr>
            <p:ph type="title"/>
          </p:nvPr>
        </p:nvSpPr>
        <p:spPr/>
        <p:txBody>
          <a:bodyPr>
            <a:normAutofit fontScale="90000"/>
          </a:bodyPr>
          <a:lstStyle/>
          <a:p>
            <a:r>
              <a:rPr lang="en-IN" dirty="0"/>
              <a:t>Large Language Models</a:t>
            </a:r>
          </a:p>
        </p:txBody>
      </p:sp>
      <p:sp>
        <p:nvSpPr>
          <p:cNvPr id="3" name="Content Placeholder 2">
            <a:extLst>
              <a:ext uri="{FF2B5EF4-FFF2-40B4-BE49-F238E27FC236}">
                <a16:creationId xmlns:a16="http://schemas.microsoft.com/office/drawing/2014/main" id="{2DC7E6F6-3EDA-C8E2-5283-0851A5216831}"/>
              </a:ext>
            </a:extLst>
          </p:cNvPr>
          <p:cNvSpPr>
            <a:spLocks noGrp="1"/>
          </p:cNvSpPr>
          <p:nvPr>
            <p:ph idx="1"/>
          </p:nvPr>
        </p:nvSpPr>
        <p:spPr>
          <a:xfrm>
            <a:off x="838200" y="992038"/>
            <a:ext cx="5678510" cy="5184925"/>
          </a:xfrm>
        </p:spPr>
        <p:txBody>
          <a:bodyPr>
            <a:normAutofit fontScale="92500" lnSpcReduction="20000"/>
          </a:bodyPr>
          <a:lstStyle/>
          <a:p>
            <a:r>
              <a:rPr lang="en-US" dirty="0"/>
              <a:t>Large language models(LLM) are generative models that work with language.</a:t>
            </a:r>
          </a:p>
          <a:p>
            <a:r>
              <a:rPr lang="en-US" dirty="0"/>
              <a:t>They are called “large” as they have been trained on trillions of words over many weeks and months, and with large amounts of compute power.</a:t>
            </a:r>
          </a:p>
          <a:p>
            <a:r>
              <a:rPr lang="en-US" dirty="0"/>
              <a:t>These foundation models with billions of parameters, can not only understand and generate natural language but can be used to break down complex tasks, reason, and solve problems. </a:t>
            </a:r>
          </a:p>
          <a:p>
            <a:r>
              <a:rPr lang="en-US" dirty="0"/>
              <a:t>E.g., OpenAI’s GPT-4, Google’s PaLM, Meta’s </a:t>
            </a:r>
            <a:r>
              <a:rPr lang="en-US" dirty="0" err="1"/>
              <a:t>LLaMA</a:t>
            </a:r>
            <a:r>
              <a:rPr lang="en-US" dirty="0"/>
              <a:t>. </a:t>
            </a:r>
          </a:p>
        </p:txBody>
      </p:sp>
      <p:pic>
        <p:nvPicPr>
          <p:cNvPr id="4" name="Picture 3">
            <a:extLst>
              <a:ext uri="{FF2B5EF4-FFF2-40B4-BE49-F238E27FC236}">
                <a16:creationId xmlns:a16="http://schemas.microsoft.com/office/drawing/2014/main" id="{A199A95D-94D9-7014-D233-0D6FFF1F8518}"/>
              </a:ext>
            </a:extLst>
          </p:cNvPr>
          <p:cNvPicPr>
            <a:picLocks noChangeAspect="1"/>
          </p:cNvPicPr>
          <p:nvPr/>
        </p:nvPicPr>
        <p:blipFill rotWithShape="1">
          <a:blip r:embed="rId2"/>
          <a:srcRect l="6696" t="2650" r="13637" b="7182"/>
          <a:stretch/>
        </p:blipFill>
        <p:spPr>
          <a:xfrm>
            <a:off x="6516710" y="1136559"/>
            <a:ext cx="5336504" cy="4217865"/>
          </a:xfrm>
          <a:prstGeom prst="rect">
            <a:avLst/>
          </a:prstGeom>
        </p:spPr>
      </p:pic>
      <p:sp>
        <p:nvSpPr>
          <p:cNvPr id="6" name="TextBox 5">
            <a:extLst>
              <a:ext uri="{FF2B5EF4-FFF2-40B4-BE49-F238E27FC236}">
                <a16:creationId xmlns:a16="http://schemas.microsoft.com/office/drawing/2014/main" id="{18E35AA3-25C9-0AB0-4524-4CD54C1AB33B}"/>
              </a:ext>
            </a:extLst>
          </p:cNvPr>
          <p:cNvSpPr txBox="1"/>
          <p:nvPr/>
        </p:nvSpPr>
        <p:spPr>
          <a:xfrm>
            <a:off x="7552267" y="5721441"/>
            <a:ext cx="6096000" cy="276999"/>
          </a:xfrm>
          <a:prstGeom prst="rect">
            <a:avLst/>
          </a:prstGeom>
          <a:noFill/>
        </p:spPr>
        <p:txBody>
          <a:bodyPr wrap="square">
            <a:spAutoFit/>
          </a:bodyPr>
          <a:lstStyle/>
          <a:p>
            <a:r>
              <a:rPr lang="en-IN" sz="1200" dirty="0"/>
              <a:t>Source: https://www.youtube.com/watch?v=ewjlmLQI9kc</a:t>
            </a:r>
          </a:p>
        </p:txBody>
      </p:sp>
    </p:spTree>
    <p:extLst>
      <p:ext uri="{BB962C8B-B14F-4D97-AF65-F5344CB8AC3E}">
        <p14:creationId xmlns:p14="http://schemas.microsoft.com/office/powerpoint/2010/main" val="4169964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4F0EC5-F3C7-E04A-9C47-E3E93D1477E5}"/>
              </a:ext>
            </a:extLst>
          </p:cNvPr>
          <p:cNvSpPr>
            <a:spLocks noGrp="1"/>
          </p:cNvSpPr>
          <p:nvPr>
            <p:ph idx="1"/>
          </p:nvPr>
        </p:nvSpPr>
        <p:spPr>
          <a:xfrm>
            <a:off x="688298" y="1158829"/>
            <a:ext cx="3959578" cy="5184925"/>
          </a:xfrm>
        </p:spPr>
        <p:txBody>
          <a:bodyPr>
            <a:normAutofit/>
          </a:bodyPr>
          <a:lstStyle/>
          <a:p>
            <a:r>
              <a:rPr lang="en-IN" dirty="0"/>
              <a:t>Foundational models are </a:t>
            </a:r>
            <a:r>
              <a:rPr lang="en-IN" b="1" dirty="0"/>
              <a:t>neural networks </a:t>
            </a:r>
            <a:r>
              <a:rPr lang="en-IN" dirty="0"/>
              <a:t>trained on massive </a:t>
            </a:r>
            <a:r>
              <a:rPr lang="en-IN" b="1" dirty="0"/>
              <a:t>unlabelled datasets </a:t>
            </a:r>
            <a:r>
              <a:rPr lang="en-IN" dirty="0"/>
              <a:t>that can be </a:t>
            </a:r>
            <a:r>
              <a:rPr lang="en-IN" b="1" dirty="0"/>
              <a:t>fine-tuned</a:t>
            </a:r>
            <a:r>
              <a:rPr lang="en-IN" dirty="0"/>
              <a:t> to perform a wide variety of tasks  from translating text to analysing medical images. </a:t>
            </a:r>
          </a:p>
        </p:txBody>
      </p:sp>
      <p:sp>
        <p:nvSpPr>
          <p:cNvPr id="4" name="Title 1">
            <a:extLst>
              <a:ext uri="{FF2B5EF4-FFF2-40B4-BE49-F238E27FC236}">
                <a16:creationId xmlns:a16="http://schemas.microsoft.com/office/drawing/2014/main" id="{8705BD7D-2F4D-883F-FDBB-AE7AFAB88F43}"/>
              </a:ext>
            </a:extLst>
          </p:cNvPr>
          <p:cNvSpPr>
            <a:spLocks noGrp="1"/>
          </p:cNvSpPr>
          <p:nvPr>
            <p:ph type="title"/>
          </p:nvPr>
        </p:nvSpPr>
        <p:spPr>
          <a:xfrm>
            <a:off x="838200" y="252982"/>
            <a:ext cx="10515600" cy="557901"/>
          </a:xfrm>
        </p:spPr>
        <p:txBody>
          <a:bodyPr>
            <a:normAutofit fontScale="90000"/>
          </a:bodyPr>
          <a:lstStyle/>
          <a:p>
            <a:r>
              <a:rPr lang="en-IN" dirty="0"/>
              <a:t>Foundational Models</a:t>
            </a:r>
          </a:p>
        </p:txBody>
      </p:sp>
      <p:pic>
        <p:nvPicPr>
          <p:cNvPr id="2" name="Picture 1">
            <a:extLst>
              <a:ext uri="{FF2B5EF4-FFF2-40B4-BE49-F238E27FC236}">
                <a16:creationId xmlns:a16="http://schemas.microsoft.com/office/drawing/2014/main" id="{0DFBA03C-B367-D053-BC9C-0C396E2FAC82}"/>
              </a:ext>
            </a:extLst>
          </p:cNvPr>
          <p:cNvPicPr>
            <a:picLocks noChangeAspect="1"/>
          </p:cNvPicPr>
          <p:nvPr/>
        </p:nvPicPr>
        <p:blipFill>
          <a:blip r:embed="rId2"/>
          <a:stretch>
            <a:fillRect/>
          </a:stretch>
        </p:blipFill>
        <p:spPr>
          <a:xfrm>
            <a:off x="4647876" y="810882"/>
            <a:ext cx="7544124" cy="5532871"/>
          </a:xfrm>
          <a:prstGeom prst="rect">
            <a:avLst/>
          </a:prstGeom>
        </p:spPr>
      </p:pic>
      <p:sp>
        <p:nvSpPr>
          <p:cNvPr id="5" name="TextBox 4">
            <a:extLst>
              <a:ext uri="{FF2B5EF4-FFF2-40B4-BE49-F238E27FC236}">
                <a16:creationId xmlns:a16="http://schemas.microsoft.com/office/drawing/2014/main" id="{2E180CAA-A03C-83DE-74F8-D77C01A842F6}"/>
              </a:ext>
            </a:extLst>
          </p:cNvPr>
          <p:cNvSpPr txBox="1"/>
          <p:nvPr/>
        </p:nvSpPr>
        <p:spPr>
          <a:xfrm>
            <a:off x="5342218" y="6047118"/>
            <a:ext cx="6011582" cy="415498"/>
          </a:xfrm>
          <a:prstGeom prst="rect">
            <a:avLst/>
          </a:prstGeom>
          <a:noFill/>
        </p:spPr>
        <p:txBody>
          <a:bodyPr wrap="none" rtlCol="0">
            <a:spAutoFit/>
          </a:bodyPr>
          <a:lstStyle/>
          <a:p>
            <a:r>
              <a:rPr lang="en-IN" sz="1050" dirty="0"/>
              <a:t>Source: </a:t>
            </a:r>
            <a:r>
              <a:rPr lang="en-IN" sz="1050" dirty="0">
                <a:hlinkClick r:id="rId3"/>
              </a:rPr>
              <a:t>https://www.marktechpost.com/2023/03/11/the-scope-of-foundation-models-in-decision-making</a:t>
            </a:r>
            <a:endParaRPr lang="en-IN" sz="1050" dirty="0"/>
          </a:p>
          <a:p>
            <a:r>
              <a:rPr lang="en-IN" sz="1050" dirty="0"/>
              <a:t>-their-challenges-opportunities-and-potentials/</a:t>
            </a:r>
          </a:p>
        </p:txBody>
      </p:sp>
    </p:spTree>
    <p:extLst>
      <p:ext uri="{BB962C8B-B14F-4D97-AF65-F5344CB8AC3E}">
        <p14:creationId xmlns:p14="http://schemas.microsoft.com/office/powerpoint/2010/main" val="1410681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A2F50-298C-9E81-2D13-4F9E51EE9D41}"/>
              </a:ext>
            </a:extLst>
          </p:cNvPr>
          <p:cNvSpPr>
            <a:spLocks noGrp="1"/>
          </p:cNvSpPr>
          <p:nvPr>
            <p:ph type="title"/>
          </p:nvPr>
        </p:nvSpPr>
        <p:spPr/>
        <p:txBody>
          <a:bodyPr>
            <a:normAutofit fontScale="90000"/>
          </a:bodyPr>
          <a:lstStyle/>
          <a:p>
            <a:r>
              <a:rPr lang="en-IN" dirty="0"/>
              <a:t>Open Access and Closed Access Models</a:t>
            </a:r>
          </a:p>
        </p:txBody>
      </p:sp>
      <p:sp>
        <p:nvSpPr>
          <p:cNvPr id="3" name="Content Placeholder 2">
            <a:extLst>
              <a:ext uri="{FF2B5EF4-FFF2-40B4-BE49-F238E27FC236}">
                <a16:creationId xmlns:a16="http://schemas.microsoft.com/office/drawing/2014/main" id="{965F0F9D-E3C4-02EF-44E7-4300F58094E2}"/>
              </a:ext>
            </a:extLst>
          </p:cNvPr>
          <p:cNvSpPr>
            <a:spLocks noGrp="1"/>
          </p:cNvSpPr>
          <p:nvPr>
            <p:ph idx="1"/>
          </p:nvPr>
        </p:nvSpPr>
        <p:spPr/>
        <p:txBody>
          <a:bodyPr/>
          <a:lstStyle/>
          <a:p>
            <a:r>
              <a:rPr lang="en-IN" dirty="0"/>
              <a:t>Open access models are publicly available – Code, training data, steps, model weights, complete documentation. (GPT-Neo, GPT-J,OPT, FLAn-T5, </a:t>
            </a:r>
            <a:r>
              <a:rPr lang="en-IN" dirty="0" err="1"/>
              <a:t>StarCode</a:t>
            </a:r>
            <a:r>
              <a:rPr lang="en-IN" dirty="0"/>
              <a:t>, Falcon, INCITE, UL2, BLOOM)</a:t>
            </a:r>
          </a:p>
          <a:p>
            <a:r>
              <a:rPr lang="en-IN" dirty="0"/>
              <a:t>Closed access models may not reveal any of above. (Megatron TBLG, Galactica, Gopher, Chinchilla)</a:t>
            </a:r>
          </a:p>
          <a:p>
            <a:r>
              <a:rPr lang="en-IN" dirty="0"/>
              <a:t>Limited access models are intermediate. (GPT3, </a:t>
            </a:r>
            <a:r>
              <a:rPr lang="en-IN" dirty="0" err="1"/>
              <a:t>Jurrasic</a:t>
            </a:r>
            <a:r>
              <a:rPr lang="en-IN" dirty="0"/>
              <a:t>, </a:t>
            </a:r>
            <a:r>
              <a:rPr lang="en-IN" dirty="0" err="1"/>
              <a:t>CoHere</a:t>
            </a:r>
            <a:r>
              <a:rPr lang="en-IN" dirty="0"/>
              <a:t>, PaLM, ChatGPT, </a:t>
            </a:r>
            <a:r>
              <a:rPr lang="en-IN" dirty="0" err="1"/>
              <a:t>LLaMA</a:t>
            </a:r>
            <a:r>
              <a:rPr lang="en-IN" dirty="0"/>
              <a:t>, GPT-4)</a:t>
            </a:r>
          </a:p>
        </p:txBody>
      </p:sp>
    </p:spTree>
    <p:extLst>
      <p:ext uri="{BB962C8B-B14F-4D97-AF65-F5344CB8AC3E}">
        <p14:creationId xmlns:p14="http://schemas.microsoft.com/office/powerpoint/2010/main" val="310811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0F8E9A-E79C-2B9D-3B88-B6C1F4557A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7454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868BFE-2E38-05F1-F48F-22BD573A6D89}"/>
              </a:ext>
            </a:extLst>
          </p:cNvPr>
          <p:cNvPicPr>
            <a:picLocks noGrp="1" noChangeAspect="1"/>
          </p:cNvPicPr>
          <p:nvPr>
            <p:ph idx="1"/>
          </p:nvPr>
        </p:nvPicPr>
        <p:blipFill>
          <a:blip r:embed="rId2"/>
          <a:stretch>
            <a:fillRect/>
          </a:stretch>
        </p:blipFill>
        <p:spPr>
          <a:xfrm>
            <a:off x="0" y="60535"/>
            <a:ext cx="12128740" cy="6797465"/>
          </a:xfrm>
        </p:spPr>
      </p:pic>
    </p:spTree>
    <p:extLst>
      <p:ext uri="{BB962C8B-B14F-4D97-AF65-F5344CB8AC3E}">
        <p14:creationId xmlns:p14="http://schemas.microsoft.com/office/powerpoint/2010/main" val="245313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3E27-F9DC-4B61-40C3-F094A07DD35D}"/>
              </a:ext>
            </a:extLst>
          </p:cNvPr>
          <p:cNvSpPr>
            <a:spLocks noGrp="1"/>
          </p:cNvSpPr>
          <p:nvPr>
            <p:ph type="title"/>
          </p:nvPr>
        </p:nvSpPr>
        <p:spPr/>
        <p:txBody>
          <a:bodyPr>
            <a:normAutofit fontScale="90000"/>
          </a:bodyPr>
          <a:lstStyle/>
          <a:p>
            <a:r>
              <a:rPr lang="en-IN" dirty="0"/>
              <a:t>Outline</a:t>
            </a:r>
          </a:p>
        </p:txBody>
      </p:sp>
      <p:sp>
        <p:nvSpPr>
          <p:cNvPr id="3" name="Content Placeholder 2">
            <a:extLst>
              <a:ext uri="{FF2B5EF4-FFF2-40B4-BE49-F238E27FC236}">
                <a16:creationId xmlns:a16="http://schemas.microsoft.com/office/drawing/2014/main" id="{627694DA-EA43-4B8A-18CA-4E7F7C5B4C61}"/>
              </a:ext>
            </a:extLst>
          </p:cNvPr>
          <p:cNvSpPr>
            <a:spLocks noGrp="1"/>
          </p:cNvSpPr>
          <p:nvPr>
            <p:ph idx="1"/>
          </p:nvPr>
        </p:nvSpPr>
        <p:spPr/>
        <p:txBody>
          <a:bodyPr>
            <a:normAutofit/>
          </a:bodyPr>
          <a:lstStyle/>
          <a:p>
            <a:r>
              <a:rPr lang="en-IN" dirty="0"/>
              <a:t>Introduction to Generative AI</a:t>
            </a:r>
          </a:p>
          <a:p>
            <a:r>
              <a:rPr lang="en-IN" dirty="0"/>
              <a:t>Deep Neural Network Architectures for GenAI- </a:t>
            </a:r>
          </a:p>
          <a:p>
            <a:pPr lvl="1"/>
            <a:r>
              <a:rPr lang="en-IN" dirty="0"/>
              <a:t>GANS, VAE, Stable Diffusion, Transformers</a:t>
            </a:r>
          </a:p>
          <a:p>
            <a:r>
              <a:rPr lang="en-IN" dirty="0"/>
              <a:t>Training Large Language Models</a:t>
            </a:r>
          </a:p>
          <a:p>
            <a:r>
              <a:rPr lang="en-IN" dirty="0"/>
              <a:t>Prompting</a:t>
            </a:r>
          </a:p>
          <a:p>
            <a:r>
              <a:rPr lang="en-IN" dirty="0"/>
              <a:t>Tools, Use Cases</a:t>
            </a:r>
          </a:p>
          <a:p>
            <a:r>
              <a:rPr lang="en-IN" dirty="0"/>
              <a:t>Ethical Use of Gen AI</a:t>
            </a:r>
          </a:p>
          <a:p>
            <a:r>
              <a:rPr lang="en-IN" dirty="0"/>
              <a:t>Challenges</a:t>
            </a:r>
          </a:p>
          <a:p>
            <a:r>
              <a:rPr lang="en-IN" dirty="0"/>
              <a:t>Research Directions</a:t>
            </a:r>
          </a:p>
        </p:txBody>
      </p:sp>
    </p:spTree>
    <p:extLst>
      <p:ext uri="{BB962C8B-B14F-4D97-AF65-F5344CB8AC3E}">
        <p14:creationId xmlns:p14="http://schemas.microsoft.com/office/powerpoint/2010/main" val="1022283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703273-4379-C34C-2166-74023FF5BA71}"/>
              </a:ext>
            </a:extLst>
          </p:cNvPr>
          <p:cNvPicPr>
            <a:picLocks noGrp="1" noChangeAspect="1"/>
          </p:cNvPicPr>
          <p:nvPr>
            <p:ph idx="1"/>
          </p:nvPr>
        </p:nvPicPr>
        <p:blipFill>
          <a:blip r:embed="rId2"/>
          <a:stretch>
            <a:fillRect/>
          </a:stretch>
        </p:blipFill>
        <p:spPr>
          <a:xfrm>
            <a:off x="65078" y="77788"/>
            <a:ext cx="11977397" cy="6780212"/>
          </a:xfrm>
        </p:spPr>
      </p:pic>
    </p:spTree>
    <p:extLst>
      <p:ext uri="{BB962C8B-B14F-4D97-AF65-F5344CB8AC3E}">
        <p14:creationId xmlns:p14="http://schemas.microsoft.com/office/powerpoint/2010/main" val="323123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6B4CA0-42C1-56EA-E0C4-790CE2EFA149}"/>
              </a:ext>
            </a:extLst>
          </p:cNvPr>
          <p:cNvPicPr>
            <a:picLocks noGrp="1" noChangeAspect="1"/>
          </p:cNvPicPr>
          <p:nvPr>
            <p:ph idx="1"/>
          </p:nvPr>
        </p:nvPicPr>
        <p:blipFill>
          <a:blip r:embed="rId2"/>
          <a:stretch>
            <a:fillRect/>
          </a:stretch>
        </p:blipFill>
        <p:spPr>
          <a:xfrm>
            <a:off x="77164" y="120920"/>
            <a:ext cx="12114836" cy="6737080"/>
          </a:xfrm>
        </p:spPr>
      </p:pic>
    </p:spTree>
    <p:extLst>
      <p:ext uri="{BB962C8B-B14F-4D97-AF65-F5344CB8AC3E}">
        <p14:creationId xmlns:p14="http://schemas.microsoft.com/office/powerpoint/2010/main" val="3789368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D7D232-EF66-7FDB-956D-EFF797CD0925}"/>
              </a:ext>
            </a:extLst>
          </p:cNvPr>
          <p:cNvPicPr>
            <a:picLocks noGrp="1" noChangeAspect="1"/>
          </p:cNvPicPr>
          <p:nvPr>
            <p:ph idx="1"/>
          </p:nvPr>
        </p:nvPicPr>
        <p:blipFill rotWithShape="1">
          <a:blip r:embed="rId2"/>
          <a:srcRect b="24735"/>
          <a:stretch/>
        </p:blipFill>
        <p:spPr>
          <a:xfrm>
            <a:off x="150298" y="146798"/>
            <a:ext cx="11788660" cy="6624937"/>
          </a:xfrm>
        </p:spPr>
      </p:pic>
    </p:spTree>
    <p:extLst>
      <p:ext uri="{BB962C8B-B14F-4D97-AF65-F5344CB8AC3E}">
        <p14:creationId xmlns:p14="http://schemas.microsoft.com/office/powerpoint/2010/main" val="3691087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472D23-CA4E-FD49-1596-B21BF0396A32}"/>
              </a:ext>
            </a:extLst>
          </p:cNvPr>
          <p:cNvPicPr>
            <a:picLocks noGrp="1" noChangeAspect="1"/>
          </p:cNvPicPr>
          <p:nvPr>
            <p:ph idx="1"/>
          </p:nvPr>
        </p:nvPicPr>
        <p:blipFill>
          <a:blip r:embed="rId2"/>
          <a:stretch>
            <a:fillRect/>
          </a:stretch>
        </p:blipFill>
        <p:spPr>
          <a:xfrm>
            <a:off x="158834" y="146799"/>
            <a:ext cx="11831883" cy="6607684"/>
          </a:xfrm>
        </p:spPr>
      </p:pic>
    </p:spTree>
    <p:extLst>
      <p:ext uri="{BB962C8B-B14F-4D97-AF65-F5344CB8AC3E}">
        <p14:creationId xmlns:p14="http://schemas.microsoft.com/office/powerpoint/2010/main" val="304395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FA065-FC47-E285-915E-615F5D92A436}"/>
              </a:ext>
            </a:extLst>
          </p:cNvPr>
          <p:cNvSpPr>
            <a:spLocks noGrp="1"/>
          </p:cNvSpPr>
          <p:nvPr>
            <p:ph type="title"/>
          </p:nvPr>
        </p:nvSpPr>
        <p:spPr/>
        <p:txBody>
          <a:bodyPr>
            <a:normAutofit fontScale="90000"/>
          </a:bodyPr>
          <a:lstStyle/>
          <a:p>
            <a:r>
              <a:rPr lang="en-IN" dirty="0"/>
              <a:t>Deep Neural Architectures used by Gen AI Models</a:t>
            </a:r>
          </a:p>
        </p:txBody>
      </p:sp>
      <p:sp>
        <p:nvSpPr>
          <p:cNvPr id="3" name="Content Placeholder 2">
            <a:extLst>
              <a:ext uri="{FF2B5EF4-FFF2-40B4-BE49-F238E27FC236}">
                <a16:creationId xmlns:a16="http://schemas.microsoft.com/office/drawing/2014/main" id="{B08E86CA-F626-4608-C936-DAEC05A39516}"/>
              </a:ext>
            </a:extLst>
          </p:cNvPr>
          <p:cNvSpPr>
            <a:spLocks noGrp="1"/>
          </p:cNvSpPr>
          <p:nvPr>
            <p:ph idx="1"/>
          </p:nvPr>
        </p:nvSpPr>
        <p:spPr/>
        <p:txBody>
          <a:bodyPr>
            <a:normAutofit/>
          </a:bodyPr>
          <a:lstStyle/>
          <a:p>
            <a:r>
              <a:rPr lang="en-US" dirty="0"/>
              <a:t>The GenAI models combine various AI algorithms.</a:t>
            </a:r>
          </a:p>
          <a:p>
            <a:r>
              <a:rPr lang="en-US" dirty="0"/>
              <a:t>First, the input prompt is represented in a numerical vector (Embeddings).</a:t>
            </a:r>
          </a:p>
          <a:p>
            <a:r>
              <a:rPr lang="en-US" dirty="0"/>
              <a:t>Then a neural network is used to generate new content in response to the prompt. The neural architecture used depends on the content type that the model needs to generate. </a:t>
            </a:r>
          </a:p>
          <a:p>
            <a:r>
              <a:rPr lang="en-US" dirty="0"/>
              <a:t>Deep Neural Network Architectures like </a:t>
            </a:r>
            <a:r>
              <a:rPr lang="en-US" b="1" dirty="0"/>
              <a:t>GANs and Variational Autoencoders </a:t>
            </a:r>
            <a:r>
              <a:rPr lang="en-US" dirty="0"/>
              <a:t>(VAEs) are used for generating realistic human faces, synthetic data for AI training. </a:t>
            </a:r>
            <a:r>
              <a:rPr lang="en-US" b="1" dirty="0"/>
              <a:t>Transformers</a:t>
            </a:r>
            <a:r>
              <a:rPr lang="en-US" dirty="0"/>
              <a:t> are used for text, images generation.</a:t>
            </a:r>
          </a:p>
          <a:p>
            <a:endParaRPr lang="en-US" dirty="0"/>
          </a:p>
        </p:txBody>
      </p:sp>
    </p:spTree>
    <p:extLst>
      <p:ext uri="{BB962C8B-B14F-4D97-AF65-F5344CB8AC3E}">
        <p14:creationId xmlns:p14="http://schemas.microsoft.com/office/powerpoint/2010/main" val="1953949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7E6C-E4A4-A688-4311-5299C257125E}"/>
              </a:ext>
            </a:extLst>
          </p:cNvPr>
          <p:cNvSpPr>
            <a:spLocks noGrp="1"/>
          </p:cNvSpPr>
          <p:nvPr>
            <p:ph type="title"/>
          </p:nvPr>
        </p:nvSpPr>
        <p:spPr/>
        <p:txBody>
          <a:bodyPr>
            <a:normAutofit fontScale="90000"/>
          </a:bodyPr>
          <a:lstStyle/>
          <a:p>
            <a:r>
              <a:rPr lang="en-US" dirty="0"/>
              <a:t>Generative Adversarial Network (GAN)</a:t>
            </a:r>
            <a:endParaRPr lang="en-IN" dirty="0"/>
          </a:p>
        </p:txBody>
      </p:sp>
      <p:sp>
        <p:nvSpPr>
          <p:cNvPr id="3" name="Content Placeholder 2">
            <a:extLst>
              <a:ext uri="{FF2B5EF4-FFF2-40B4-BE49-F238E27FC236}">
                <a16:creationId xmlns:a16="http://schemas.microsoft.com/office/drawing/2014/main" id="{5674BDBA-BE3D-6210-5EC9-C1B55FB4033A}"/>
              </a:ext>
            </a:extLst>
          </p:cNvPr>
          <p:cNvSpPr>
            <a:spLocks noGrp="1"/>
          </p:cNvSpPr>
          <p:nvPr>
            <p:ph idx="1"/>
          </p:nvPr>
        </p:nvSpPr>
        <p:spPr/>
        <p:txBody>
          <a:bodyPr>
            <a:normAutofit lnSpcReduction="10000"/>
          </a:bodyPr>
          <a:lstStyle/>
          <a:p>
            <a:r>
              <a:rPr lang="en-US" dirty="0"/>
              <a:t>A Generative Adversarial Network (GAN) is a generative modeling method used for text to image generation, image super resolution, denoising. </a:t>
            </a:r>
          </a:p>
          <a:p>
            <a:r>
              <a:rPr lang="en-US" dirty="0"/>
              <a:t>A GAN contains two sub-models that compete and feed off each other to produce more realistic outputs: </a:t>
            </a:r>
          </a:p>
          <a:p>
            <a:pPr lvl="1"/>
            <a:r>
              <a:rPr lang="en-US" dirty="0"/>
              <a:t>The generator model—trained to generate new outputs. The generator attempts to fool the discriminator and trains on more data to produce plausible results.</a:t>
            </a:r>
          </a:p>
          <a:p>
            <a:pPr lvl="1"/>
            <a:r>
              <a:rPr lang="en-US" dirty="0"/>
              <a:t>The discriminator model—classifies inputs as realistic or fake. </a:t>
            </a:r>
          </a:p>
          <a:p>
            <a:r>
              <a:rPr lang="en-US" dirty="0"/>
              <a:t>This adversarial approach helps to improve the generator model’s capabilities until the discriminator model cannot distinguish between real and generated inputs. </a:t>
            </a:r>
            <a:r>
              <a:rPr lang="en-US" b="0" i="0" dirty="0">
                <a:solidFill>
                  <a:srgbClr val="202124"/>
                </a:solidFill>
                <a:effectLst/>
              </a:rPr>
              <a:t>Through </a:t>
            </a:r>
            <a:r>
              <a:rPr lang="en-US" b="0" i="0" dirty="0">
                <a:effectLst/>
              </a:rPr>
              <a:t>backpropagation</a:t>
            </a:r>
            <a:r>
              <a:rPr lang="en-US" b="0" i="0" dirty="0">
                <a:solidFill>
                  <a:srgbClr val="202124"/>
                </a:solidFill>
                <a:effectLst/>
              </a:rPr>
              <a:t>, the discriminator's classification provides a signal that the generator uses to update its weights.</a:t>
            </a:r>
          </a:p>
          <a:p>
            <a:endParaRPr lang="en-US" dirty="0"/>
          </a:p>
        </p:txBody>
      </p:sp>
    </p:spTree>
    <p:extLst>
      <p:ext uri="{BB962C8B-B14F-4D97-AF65-F5344CB8AC3E}">
        <p14:creationId xmlns:p14="http://schemas.microsoft.com/office/powerpoint/2010/main" val="54304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5625-2D64-6741-EC79-3D074088EBB3}"/>
              </a:ext>
            </a:extLst>
          </p:cNvPr>
          <p:cNvSpPr>
            <a:spLocks noGrp="1"/>
          </p:cNvSpPr>
          <p:nvPr>
            <p:ph type="title"/>
          </p:nvPr>
        </p:nvSpPr>
        <p:spPr/>
        <p:txBody>
          <a:bodyPr>
            <a:normAutofit fontScale="90000"/>
          </a:bodyPr>
          <a:lstStyle/>
          <a:p>
            <a:r>
              <a:rPr lang="en-US" dirty="0"/>
              <a:t>GAN Architecture</a:t>
            </a:r>
            <a:endParaRPr lang="en-IN" dirty="0"/>
          </a:p>
        </p:txBody>
      </p:sp>
      <p:pic>
        <p:nvPicPr>
          <p:cNvPr id="9" name="Picture 8">
            <a:extLst>
              <a:ext uri="{FF2B5EF4-FFF2-40B4-BE49-F238E27FC236}">
                <a16:creationId xmlns:a16="http://schemas.microsoft.com/office/drawing/2014/main" id="{D76BDB41-7FA3-2260-FC4E-C79F19BAA059}"/>
              </a:ext>
            </a:extLst>
          </p:cNvPr>
          <p:cNvPicPr>
            <a:picLocks noChangeAspect="1"/>
          </p:cNvPicPr>
          <p:nvPr/>
        </p:nvPicPr>
        <p:blipFill>
          <a:blip r:embed="rId2"/>
          <a:stretch>
            <a:fillRect/>
          </a:stretch>
        </p:blipFill>
        <p:spPr>
          <a:xfrm>
            <a:off x="838200" y="1342734"/>
            <a:ext cx="10352485" cy="4573972"/>
          </a:xfrm>
          <a:prstGeom prst="rect">
            <a:avLst/>
          </a:prstGeom>
        </p:spPr>
      </p:pic>
      <p:sp>
        <p:nvSpPr>
          <p:cNvPr id="10" name="TextBox 9">
            <a:extLst>
              <a:ext uri="{FF2B5EF4-FFF2-40B4-BE49-F238E27FC236}">
                <a16:creationId xmlns:a16="http://schemas.microsoft.com/office/drawing/2014/main" id="{F10CDD73-D552-705F-1C20-CDF68AF02918}"/>
              </a:ext>
            </a:extLst>
          </p:cNvPr>
          <p:cNvSpPr txBox="1"/>
          <p:nvPr/>
        </p:nvSpPr>
        <p:spPr>
          <a:xfrm>
            <a:off x="2770094" y="5916706"/>
            <a:ext cx="7008906" cy="369332"/>
          </a:xfrm>
          <a:prstGeom prst="rect">
            <a:avLst/>
          </a:prstGeom>
          <a:noFill/>
        </p:spPr>
        <p:txBody>
          <a:bodyPr wrap="none" rtlCol="0">
            <a:spAutoFit/>
          </a:bodyPr>
          <a:lstStyle/>
          <a:p>
            <a:r>
              <a:rPr lang="en-US" dirty="0"/>
              <a:t>Source: https://developers.google.com/machine-learning/gan/generator</a:t>
            </a:r>
            <a:endParaRPr lang="en-IN" dirty="0"/>
          </a:p>
        </p:txBody>
      </p:sp>
    </p:spTree>
    <p:extLst>
      <p:ext uri="{BB962C8B-B14F-4D97-AF65-F5344CB8AC3E}">
        <p14:creationId xmlns:p14="http://schemas.microsoft.com/office/powerpoint/2010/main" val="3418258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37DD-5B69-D6E2-74ED-223037FE7CD0}"/>
              </a:ext>
            </a:extLst>
          </p:cNvPr>
          <p:cNvSpPr>
            <a:spLocks noGrp="1"/>
          </p:cNvSpPr>
          <p:nvPr>
            <p:ph type="title"/>
          </p:nvPr>
        </p:nvSpPr>
        <p:spPr/>
        <p:txBody>
          <a:bodyPr>
            <a:normAutofit fontScale="90000"/>
          </a:bodyPr>
          <a:lstStyle/>
          <a:p>
            <a:r>
              <a:rPr lang="en-US" dirty="0"/>
              <a:t>Variational Autoencoders</a:t>
            </a:r>
            <a:endParaRPr lang="en-IN" dirty="0"/>
          </a:p>
        </p:txBody>
      </p:sp>
      <p:sp>
        <p:nvSpPr>
          <p:cNvPr id="4" name="TextBox 3">
            <a:extLst>
              <a:ext uri="{FF2B5EF4-FFF2-40B4-BE49-F238E27FC236}">
                <a16:creationId xmlns:a16="http://schemas.microsoft.com/office/drawing/2014/main" id="{A7C2F582-E9F2-0904-4DA4-ADD3949F413D}"/>
              </a:ext>
            </a:extLst>
          </p:cNvPr>
          <p:cNvSpPr txBox="1"/>
          <p:nvPr/>
        </p:nvSpPr>
        <p:spPr>
          <a:xfrm>
            <a:off x="1395524" y="6173601"/>
            <a:ext cx="10226326" cy="369332"/>
          </a:xfrm>
          <a:prstGeom prst="rect">
            <a:avLst/>
          </a:prstGeom>
          <a:noFill/>
        </p:spPr>
        <p:txBody>
          <a:bodyPr wrap="none" rtlCol="0">
            <a:spAutoFit/>
          </a:bodyPr>
          <a:lstStyle/>
          <a:p>
            <a:r>
              <a:rPr lang="en-IN" dirty="0"/>
              <a:t>Source: https://towardsdatascience.com/intuitively-understanding-variational-autoencoders-1bfe67eb5daf</a:t>
            </a:r>
          </a:p>
        </p:txBody>
      </p:sp>
      <p:pic>
        <p:nvPicPr>
          <p:cNvPr id="9" name="Content Placeholder 8">
            <a:extLst>
              <a:ext uri="{FF2B5EF4-FFF2-40B4-BE49-F238E27FC236}">
                <a16:creationId xmlns:a16="http://schemas.microsoft.com/office/drawing/2014/main" id="{DA03C9CB-EE2C-1497-2999-EC34677A610F}"/>
              </a:ext>
            </a:extLst>
          </p:cNvPr>
          <p:cNvPicPr>
            <a:picLocks noGrp="1" noChangeAspect="1"/>
          </p:cNvPicPr>
          <p:nvPr>
            <p:ph idx="1"/>
          </p:nvPr>
        </p:nvPicPr>
        <p:blipFill>
          <a:blip r:embed="rId2"/>
          <a:stretch>
            <a:fillRect/>
          </a:stretch>
        </p:blipFill>
        <p:spPr>
          <a:xfrm>
            <a:off x="1224115" y="1146175"/>
            <a:ext cx="9704439" cy="4876800"/>
          </a:xfrm>
          <a:prstGeom prst="rect">
            <a:avLst/>
          </a:prstGeom>
        </p:spPr>
      </p:pic>
    </p:spTree>
    <p:extLst>
      <p:ext uri="{BB962C8B-B14F-4D97-AF65-F5344CB8AC3E}">
        <p14:creationId xmlns:p14="http://schemas.microsoft.com/office/powerpoint/2010/main" val="3992585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CD2D5-2F11-B84E-22D9-34BB4242D6A3}"/>
              </a:ext>
            </a:extLst>
          </p:cNvPr>
          <p:cNvSpPr>
            <a:spLocks noGrp="1"/>
          </p:cNvSpPr>
          <p:nvPr>
            <p:ph type="title"/>
          </p:nvPr>
        </p:nvSpPr>
        <p:spPr>
          <a:xfrm>
            <a:off x="657045" y="248498"/>
            <a:ext cx="10515600" cy="557901"/>
          </a:xfrm>
        </p:spPr>
        <p:txBody>
          <a:bodyPr>
            <a:normAutofit fontScale="90000"/>
          </a:bodyPr>
          <a:lstStyle/>
          <a:p>
            <a:r>
              <a:rPr lang="en-US" dirty="0"/>
              <a:t>Autoencoders</a:t>
            </a:r>
            <a:endParaRPr lang="en-IN" dirty="0"/>
          </a:p>
        </p:txBody>
      </p:sp>
      <p:sp>
        <p:nvSpPr>
          <p:cNvPr id="12" name="TextBox 11">
            <a:extLst>
              <a:ext uri="{FF2B5EF4-FFF2-40B4-BE49-F238E27FC236}">
                <a16:creationId xmlns:a16="http://schemas.microsoft.com/office/drawing/2014/main" id="{2CAEBB97-1FED-94F1-08F2-AFF12158DE41}"/>
              </a:ext>
            </a:extLst>
          </p:cNvPr>
          <p:cNvSpPr txBox="1"/>
          <p:nvPr/>
        </p:nvSpPr>
        <p:spPr>
          <a:xfrm>
            <a:off x="736225" y="1069368"/>
            <a:ext cx="10515600" cy="4031873"/>
          </a:xfrm>
          <a:prstGeom prst="rect">
            <a:avLst/>
          </a:prstGeom>
          <a:noFill/>
        </p:spPr>
        <p:txBody>
          <a:bodyPr wrap="square">
            <a:spAutoFit/>
          </a:bodyPr>
          <a:lstStyle/>
          <a:p>
            <a:pPr marL="342900" indent="-342900">
              <a:buFont typeface="Arial" panose="020B0604020202020204" pitchFamily="34" charset="0"/>
              <a:buChar char="•"/>
            </a:pPr>
            <a:r>
              <a:rPr lang="en-US" sz="2400" dirty="0"/>
              <a:t>An autoencoder network is a pair of connected networks, an encoder and a decoder. </a:t>
            </a:r>
          </a:p>
          <a:p>
            <a:pPr marL="342900" indent="-342900">
              <a:buFont typeface="Arial" panose="020B0604020202020204" pitchFamily="34" charset="0"/>
              <a:buChar char="•"/>
            </a:pPr>
            <a:r>
              <a:rPr lang="en-US" sz="2400" dirty="0"/>
              <a:t>An encoder network takes in an input, and converts it into a smaller, dense representation, called as encoding vectors (latent representation), which the decoder network can use to convert it back to the original input.</a:t>
            </a:r>
          </a:p>
          <a:p>
            <a:pPr marL="342900" indent="-342900">
              <a:buFont typeface="Arial" panose="020B0604020202020204" pitchFamily="34" charset="0"/>
              <a:buChar char="•"/>
            </a:pPr>
            <a:r>
              <a:rPr lang="en-US" sz="2400" dirty="0"/>
              <a:t>Each dimension in the encoding vector represents some learned attribute of the data.  </a:t>
            </a:r>
          </a:p>
          <a:p>
            <a:pPr marL="342900" indent="-342900">
              <a:buFont typeface="Arial" panose="020B0604020202020204" pitchFamily="34" charset="0"/>
              <a:buChar char="•"/>
            </a:pPr>
            <a:r>
              <a:rPr lang="en-US" sz="2400" dirty="0"/>
              <a:t>The decoder takes these vectors and reconstructs the input data from them. </a:t>
            </a:r>
          </a:p>
          <a:p>
            <a:pPr marL="342900" indent="-342900">
              <a:buFont typeface="Arial" panose="020B0604020202020204" pitchFamily="34" charset="0"/>
              <a:buChar char="•"/>
            </a:pPr>
            <a:r>
              <a:rPr lang="en-US" sz="2400" dirty="0"/>
              <a:t>The latent space of encoded vectors may not be continuous. </a:t>
            </a:r>
          </a:p>
          <a:p>
            <a:endParaRPr lang="en-US" sz="2000" dirty="0"/>
          </a:p>
          <a:p>
            <a:endParaRPr lang="en-US" sz="2000" dirty="0"/>
          </a:p>
        </p:txBody>
      </p:sp>
    </p:spTree>
    <p:extLst>
      <p:ext uri="{BB962C8B-B14F-4D97-AF65-F5344CB8AC3E}">
        <p14:creationId xmlns:p14="http://schemas.microsoft.com/office/powerpoint/2010/main" val="2375216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A749-02EF-CD0D-66C4-3AECA55F58F4}"/>
              </a:ext>
            </a:extLst>
          </p:cNvPr>
          <p:cNvSpPr>
            <a:spLocks noGrp="1"/>
          </p:cNvSpPr>
          <p:nvPr>
            <p:ph type="title"/>
          </p:nvPr>
        </p:nvSpPr>
        <p:spPr/>
        <p:txBody>
          <a:bodyPr>
            <a:normAutofit fontScale="90000"/>
          </a:bodyPr>
          <a:lstStyle/>
          <a:p>
            <a:r>
              <a:rPr lang="en-US" dirty="0"/>
              <a:t>Variational Autoencoder (VAE)</a:t>
            </a:r>
            <a:endParaRPr lang="en-IN" dirty="0"/>
          </a:p>
        </p:txBody>
      </p:sp>
      <p:sp>
        <p:nvSpPr>
          <p:cNvPr id="5" name="Content Placeholder 2">
            <a:extLst>
              <a:ext uri="{FF2B5EF4-FFF2-40B4-BE49-F238E27FC236}">
                <a16:creationId xmlns:a16="http://schemas.microsoft.com/office/drawing/2014/main" id="{4EDC4838-0E5B-42EE-F020-D5A152FA1927}"/>
              </a:ext>
            </a:extLst>
          </p:cNvPr>
          <p:cNvSpPr txBox="1">
            <a:spLocks/>
          </p:cNvSpPr>
          <p:nvPr/>
        </p:nvSpPr>
        <p:spPr>
          <a:xfrm>
            <a:off x="838200" y="992038"/>
            <a:ext cx="10515600" cy="5184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Unlike autoencoders, the latent spaces of variational autoencoders are continuous, allowing easy random sampling and interpolation. </a:t>
            </a:r>
          </a:p>
          <a:p>
            <a:r>
              <a:rPr lang="en-US" sz="2400" dirty="0"/>
              <a:t>In VAE, the encoder outputs two vectors of size n, a vector of means </a:t>
            </a:r>
            <a:r>
              <a:rPr lang="el-GR" sz="2400" dirty="0">
                <a:latin typeface="Calibri" panose="020F0502020204030204" pitchFamily="34" charset="0"/>
                <a:ea typeface="Calibri" panose="020F0502020204030204" pitchFamily="34" charset="0"/>
                <a:cs typeface="Calibri" panose="020F0502020204030204" pitchFamily="34" charset="0"/>
              </a:rPr>
              <a:t>μ</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a:t>and a vector of standard deviations </a:t>
            </a:r>
            <a:r>
              <a:rPr lang="el-GR" sz="2400" dirty="0">
                <a:latin typeface="Calibri" panose="020F0502020204030204" pitchFamily="34" charset="0"/>
                <a:ea typeface="Calibri" panose="020F0502020204030204" pitchFamily="34" charset="0"/>
                <a:cs typeface="Calibri" panose="020F0502020204030204" pitchFamily="34" charset="0"/>
              </a:rPr>
              <a:t>σ</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a:t> </a:t>
            </a:r>
          </a:p>
          <a:p>
            <a:endParaRPr lang="en-US" dirty="0"/>
          </a:p>
        </p:txBody>
      </p:sp>
      <p:pic>
        <p:nvPicPr>
          <p:cNvPr id="8" name="Picture 7">
            <a:extLst>
              <a:ext uri="{FF2B5EF4-FFF2-40B4-BE49-F238E27FC236}">
                <a16:creationId xmlns:a16="http://schemas.microsoft.com/office/drawing/2014/main" id="{A6F05681-BE7B-739F-4984-8AC9337A8275}"/>
              </a:ext>
            </a:extLst>
          </p:cNvPr>
          <p:cNvPicPr>
            <a:picLocks noChangeAspect="1"/>
          </p:cNvPicPr>
          <p:nvPr/>
        </p:nvPicPr>
        <p:blipFill>
          <a:blip r:embed="rId2"/>
          <a:stretch>
            <a:fillRect/>
          </a:stretch>
        </p:blipFill>
        <p:spPr>
          <a:xfrm>
            <a:off x="464452" y="2724444"/>
            <a:ext cx="6013348" cy="3065405"/>
          </a:xfrm>
          <a:prstGeom prst="rect">
            <a:avLst/>
          </a:prstGeom>
        </p:spPr>
      </p:pic>
      <p:pic>
        <p:nvPicPr>
          <p:cNvPr id="9" name="Picture 8">
            <a:extLst>
              <a:ext uri="{FF2B5EF4-FFF2-40B4-BE49-F238E27FC236}">
                <a16:creationId xmlns:a16="http://schemas.microsoft.com/office/drawing/2014/main" id="{0D43833B-B9F9-C476-44D7-8BCE36CD6FA4}"/>
              </a:ext>
            </a:extLst>
          </p:cNvPr>
          <p:cNvPicPr>
            <a:picLocks noChangeAspect="1"/>
          </p:cNvPicPr>
          <p:nvPr/>
        </p:nvPicPr>
        <p:blipFill>
          <a:blip r:embed="rId3"/>
          <a:stretch>
            <a:fillRect/>
          </a:stretch>
        </p:blipFill>
        <p:spPr>
          <a:xfrm>
            <a:off x="6713896" y="2530428"/>
            <a:ext cx="5478104" cy="3065405"/>
          </a:xfrm>
          <a:prstGeom prst="rect">
            <a:avLst/>
          </a:prstGeom>
        </p:spPr>
      </p:pic>
      <p:sp>
        <p:nvSpPr>
          <p:cNvPr id="3" name="TextBox 2">
            <a:extLst>
              <a:ext uri="{FF2B5EF4-FFF2-40B4-BE49-F238E27FC236}">
                <a16:creationId xmlns:a16="http://schemas.microsoft.com/office/drawing/2014/main" id="{E4455B74-5882-766A-3CCC-D9890C226796}"/>
              </a:ext>
            </a:extLst>
          </p:cNvPr>
          <p:cNvSpPr txBox="1"/>
          <p:nvPr/>
        </p:nvSpPr>
        <p:spPr>
          <a:xfrm>
            <a:off x="479507" y="5681296"/>
            <a:ext cx="5764976" cy="369332"/>
          </a:xfrm>
          <a:prstGeom prst="rect">
            <a:avLst/>
          </a:prstGeom>
          <a:noFill/>
        </p:spPr>
        <p:txBody>
          <a:bodyPr wrap="none" rtlCol="0">
            <a:spAutoFit/>
          </a:bodyPr>
          <a:lstStyle/>
          <a:p>
            <a:r>
              <a:rPr lang="en-IN" dirty="0"/>
              <a:t>Latent representations in autoencoders are non-continuous</a:t>
            </a:r>
          </a:p>
        </p:txBody>
      </p:sp>
      <p:sp>
        <p:nvSpPr>
          <p:cNvPr id="4" name="TextBox 3">
            <a:extLst>
              <a:ext uri="{FF2B5EF4-FFF2-40B4-BE49-F238E27FC236}">
                <a16:creationId xmlns:a16="http://schemas.microsoft.com/office/drawing/2014/main" id="{82FF98DA-219F-B5CE-EA58-0873F1033951}"/>
              </a:ext>
            </a:extLst>
          </p:cNvPr>
          <p:cNvSpPr txBox="1"/>
          <p:nvPr/>
        </p:nvSpPr>
        <p:spPr>
          <a:xfrm>
            <a:off x="7049572" y="5686411"/>
            <a:ext cx="4407745" cy="369332"/>
          </a:xfrm>
          <a:prstGeom prst="rect">
            <a:avLst/>
          </a:prstGeom>
          <a:noFill/>
        </p:spPr>
        <p:txBody>
          <a:bodyPr wrap="none" rtlCol="0">
            <a:spAutoFit/>
          </a:bodyPr>
          <a:lstStyle/>
          <a:p>
            <a:r>
              <a:rPr lang="en-IN" dirty="0"/>
              <a:t>Latent representations in VAE are continuous</a:t>
            </a:r>
          </a:p>
        </p:txBody>
      </p:sp>
      <p:sp>
        <p:nvSpPr>
          <p:cNvPr id="10" name="TextBox 9">
            <a:extLst>
              <a:ext uri="{FF2B5EF4-FFF2-40B4-BE49-F238E27FC236}">
                <a16:creationId xmlns:a16="http://schemas.microsoft.com/office/drawing/2014/main" id="{3116E06A-D967-2539-281E-7297F97B2860}"/>
              </a:ext>
            </a:extLst>
          </p:cNvPr>
          <p:cNvSpPr txBox="1"/>
          <p:nvPr/>
        </p:nvSpPr>
        <p:spPr>
          <a:xfrm>
            <a:off x="2710579" y="6098196"/>
            <a:ext cx="7407934" cy="369332"/>
          </a:xfrm>
          <a:prstGeom prst="rect">
            <a:avLst/>
          </a:prstGeom>
          <a:noFill/>
        </p:spPr>
        <p:txBody>
          <a:bodyPr wrap="square">
            <a:spAutoFit/>
          </a:bodyPr>
          <a:lstStyle/>
          <a:p>
            <a:r>
              <a:rPr lang="en-IN" dirty="0"/>
              <a:t>Source: https://www.jeremyjordan.me/variational-autoencoders/</a:t>
            </a:r>
          </a:p>
        </p:txBody>
      </p:sp>
    </p:spTree>
    <p:extLst>
      <p:ext uri="{BB962C8B-B14F-4D97-AF65-F5344CB8AC3E}">
        <p14:creationId xmlns:p14="http://schemas.microsoft.com/office/powerpoint/2010/main" val="172281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1FF9-BCCD-0552-C1E4-E12B5EB95263}"/>
              </a:ext>
            </a:extLst>
          </p:cNvPr>
          <p:cNvSpPr>
            <a:spLocks noGrp="1"/>
          </p:cNvSpPr>
          <p:nvPr>
            <p:ph type="title"/>
          </p:nvPr>
        </p:nvSpPr>
        <p:spPr/>
        <p:txBody>
          <a:bodyPr>
            <a:normAutofit fontScale="90000"/>
          </a:bodyPr>
          <a:lstStyle/>
          <a:p>
            <a:r>
              <a:rPr lang="en-IN" dirty="0"/>
              <a:t>Objectives and Outcomes</a:t>
            </a:r>
          </a:p>
        </p:txBody>
      </p:sp>
      <p:sp>
        <p:nvSpPr>
          <p:cNvPr id="3" name="Content Placeholder 2">
            <a:extLst>
              <a:ext uri="{FF2B5EF4-FFF2-40B4-BE49-F238E27FC236}">
                <a16:creationId xmlns:a16="http://schemas.microsoft.com/office/drawing/2014/main" id="{59E060F6-26AF-9157-C7D1-E24C2D75479B}"/>
              </a:ext>
            </a:extLst>
          </p:cNvPr>
          <p:cNvSpPr>
            <a:spLocks noGrp="1"/>
          </p:cNvSpPr>
          <p:nvPr>
            <p:ph idx="1"/>
          </p:nvPr>
        </p:nvSpPr>
        <p:spPr/>
        <p:txBody>
          <a:bodyPr>
            <a:normAutofit fontScale="92500"/>
          </a:bodyPr>
          <a:lstStyle/>
          <a:p>
            <a:pPr marL="0" indent="0" algn="l">
              <a:buNone/>
            </a:pPr>
            <a:r>
              <a:rPr lang="en-US" b="1" i="0" dirty="0">
                <a:solidFill>
                  <a:srgbClr val="374151"/>
                </a:solidFill>
                <a:effectLst/>
              </a:rPr>
              <a:t>Objectives:</a:t>
            </a:r>
          </a:p>
          <a:p>
            <a:pPr algn="l">
              <a:buFont typeface="+mj-lt"/>
              <a:buAutoNum type="arabicPeriod"/>
            </a:pPr>
            <a:r>
              <a:rPr lang="en-US" i="0" dirty="0">
                <a:solidFill>
                  <a:srgbClr val="374151"/>
                </a:solidFill>
                <a:effectLst/>
              </a:rPr>
              <a:t>To give a concise introduction to generative AI models and their workings</a:t>
            </a:r>
          </a:p>
          <a:p>
            <a:pPr algn="l">
              <a:buFont typeface="+mj-lt"/>
              <a:buAutoNum type="arabicPeriod"/>
            </a:pPr>
            <a:r>
              <a:rPr lang="en-US" dirty="0">
                <a:solidFill>
                  <a:srgbClr val="374151"/>
                </a:solidFill>
              </a:rPr>
              <a:t>Explain </a:t>
            </a:r>
            <a:r>
              <a:rPr lang="en-US" i="0" dirty="0">
                <a:solidFill>
                  <a:srgbClr val="374151"/>
                </a:solidFill>
                <a:effectLst/>
              </a:rPr>
              <a:t>models Variational Autoencoders (VAEs), Generative Adversarial Networks (GANs), and autoregressive models like Transformers.</a:t>
            </a:r>
          </a:p>
          <a:p>
            <a:pPr algn="l">
              <a:buFont typeface="+mj-lt"/>
              <a:buAutoNum type="arabicPeriod"/>
            </a:pPr>
            <a:r>
              <a:rPr lang="en-US" i="0" dirty="0">
                <a:solidFill>
                  <a:srgbClr val="374151"/>
                </a:solidFill>
                <a:effectLst/>
              </a:rPr>
              <a:t>Discuss the challenges and limitations.</a:t>
            </a:r>
          </a:p>
          <a:p>
            <a:pPr marL="0" indent="0" algn="l">
              <a:buNone/>
            </a:pPr>
            <a:r>
              <a:rPr lang="en-US" b="1" i="0" dirty="0">
                <a:solidFill>
                  <a:srgbClr val="374151"/>
                </a:solidFill>
                <a:effectLst/>
              </a:rPr>
              <a:t>Outcomes:</a:t>
            </a:r>
          </a:p>
          <a:p>
            <a:pPr algn="l">
              <a:buFont typeface="+mj-lt"/>
              <a:buAutoNum type="arabicPeriod"/>
            </a:pPr>
            <a:r>
              <a:rPr lang="en-US" i="0" dirty="0">
                <a:solidFill>
                  <a:srgbClr val="374151"/>
                </a:solidFill>
                <a:effectLst/>
              </a:rPr>
              <a:t>By the end of this talk, the audience should understand the fundamental concepts and workings of generative AI models.</a:t>
            </a:r>
          </a:p>
          <a:p>
            <a:pPr algn="l">
              <a:buFont typeface="+mj-lt"/>
              <a:buAutoNum type="arabicPeriod"/>
            </a:pPr>
            <a:r>
              <a:rPr lang="en-US" i="0" dirty="0">
                <a:solidFill>
                  <a:srgbClr val="374151"/>
                </a:solidFill>
                <a:effectLst/>
              </a:rPr>
              <a:t>Audience should appreciate the diverse applications of Gen AI. </a:t>
            </a:r>
          </a:p>
          <a:p>
            <a:pPr algn="l">
              <a:buFont typeface="+mj-lt"/>
              <a:buAutoNum type="arabicPeriod"/>
            </a:pPr>
            <a:r>
              <a:rPr lang="en-US" i="0" dirty="0">
                <a:solidFill>
                  <a:srgbClr val="374151"/>
                </a:solidFill>
                <a:effectLst/>
              </a:rPr>
              <a:t>I should be able to pique your interest in exploring generative AI further and using it in your own projects. </a:t>
            </a:r>
          </a:p>
          <a:p>
            <a:endParaRPr lang="en-IN" dirty="0"/>
          </a:p>
        </p:txBody>
      </p:sp>
    </p:spTree>
    <p:extLst>
      <p:ext uri="{BB962C8B-B14F-4D97-AF65-F5344CB8AC3E}">
        <p14:creationId xmlns:p14="http://schemas.microsoft.com/office/powerpoint/2010/main" val="4081270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5939D7-A431-0BE9-EBBA-A2951BC8A9A3}"/>
              </a:ext>
            </a:extLst>
          </p:cNvPr>
          <p:cNvPicPr>
            <a:picLocks noGrp="1" noChangeAspect="1"/>
          </p:cNvPicPr>
          <p:nvPr>
            <p:ph idx="1"/>
          </p:nvPr>
        </p:nvPicPr>
        <p:blipFill>
          <a:blip r:embed="rId2"/>
          <a:stretch>
            <a:fillRect/>
          </a:stretch>
        </p:blipFill>
        <p:spPr>
          <a:xfrm>
            <a:off x="577970" y="236697"/>
            <a:ext cx="11386868" cy="5462024"/>
          </a:xfrm>
          <a:prstGeom prst="rect">
            <a:avLst/>
          </a:prstGeom>
        </p:spPr>
      </p:pic>
      <p:sp>
        <p:nvSpPr>
          <p:cNvPr id="3" name="TextBox 2">
            <a:extLst>
              <a:ext uri="{FF2B5EF4-FFF2-40B4-BE49-F238E27FC236}">
                <a16:creationId xmlns:a16="http://schemas.microsoft.com/office/drawing/2014/main" id="{2AC79E40-3FAC-8F84-7C76-88BD5149D137}"/>
              </a:ext>
            </a:extLst>
          </p:cNvPr>
          <p:cNvSpPr txBox="1"/>
          <p:nvPr/>
        </p:nvSpPr>
        <p:spPr>
          <a:xfrm>
            <a:off x="2778687" y="5973097"/>
            <a:ext cx="7407934" cy="369332"/>
          </a:xfrm>
          <a:prstGeom prst="rect">
            <a:avLst/>
          </a:prstGeom>
          <a:noFill/>
        </p:spPr>
        <p:txBody>
          <a:bodyPr wrap="square">
            <a:spAutoFit/>
          </a:bodyPr>
          <a:lstStyle/>
          <a:p>
            <a:r>
              <a:rPr lang="en-IN" dirty="0"/>
              <a:t>Source: https://www.jeremyjordan.me/variational-autoencoders/</a:t>
            </a:r>
          </a:p>
        </p:txBody>
      </p:sp>
    </p:spTree>
    <p:extLst>
      <p:ext uri="{BB962C8B-B14F-4D97-AF65-F5344CB8AC3E}">
        <p14:creationId xmlns:p14="http://schemas.microsoft.com/office/powerpoint/2010/main" val="2298611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3E161B-F898-A248-2050-D8EFCC601356}"/>
              </a:ext>
            </a:extLst>
          </p:cNvPr>
          <p:cNvPicPr>
            <a:picLocks noGrp="1" noChangeAspect="1"/>
          </p:cNvPicPr>
          <p:nvPr>
            <p:ph idx="1"/>
          </p:nvPr>
        </p:nvPicPr>
        <p:blipFill>
          <a:blip r:embed="rId2"/>
          <a:stretch>
            <a:fillRect/>
          </a:stretch>
        </p:blipFill>
        <p:spPr>
          <a:xfrm>
            <a:off x="8218053" y="2171774"/>
            <a:ext cx="3404419" cy="3036099"/>
          </a:xfrm>
          <a:prstGeom prst="rect">
            <a:avLst/>
          </a:prstGeom>
        </p:spPr>
      </p:pic>
      <p:pic>
        <p:nvPicPr>
          <p:cNvPr id="8" name="Picture 7">
            <a:extLst>
              <a:ext uri="{FF2B5EF4-FFF2-40B4-BE49-F238E27FC236}">
                <a16:creationId xmlns:a16="http://schemas.microsoft.com/office/drawing/2014/main" id="{D17CA7FF-6246-AEA0-22E4-C10CB9D28160}"/>
              </a:ext>
            </a:extLst>
          </p:cNvPr>
          <p:cNvPicPr>
            <a:picLocks noChangeAspect="1"/>
          </p:cNvPicPr>
          <p:nvPr/>
        </p:nvPicPr>
        <p:blipFill>
          <a:blip r:embed="rId3"/>
          <a:stretch>
            <a:fillRect/>
          </a:stretch>
        </p:blipFill>
        <p:spPr>
          <a:xfrm>
            <a:off x="4368837" y="2447569"/>
            <a:ext cx="3918228" cy="2760304"/>
          </a:xfrm>
          <a:prstGeom prst="rect">
            <a:avLst/>
          </a:prstGeom>
        </p:spPr>
      </p:pic>
      <p:sp>
        <p:nvSpPr>
          <p:cNvPr id="9" name="Title 1">
            <a:extLst>
              <a:ext uri="{FF2B5EF4-FFF2-40B4-BE49-F238E27FC236}">
                <a16:creationId xmlns:a16="http://schemas.microsoft.com/office/drawing/2014/main" id="{E3608663-B713-86DA-E19F-E2B68D735943}"/>
              </a:ext>
            </a:extLst>
          </p:cNvPr>
          <p:cNvSpPr>
            <a:spLocks noGrp="1"/>
          </p:cNvSpPr>
          <p:nvPr>
            <p:ph type="title"/>
          </p:nvPr>
        </p:nvSpPr>
        <p:spPr>
          <a:xfrm>
            <a:off x="838200" y="252413"/>
            <a:ext cx="10515600" cy="558800"/>
          </a:xfrm>
        </p:spPr>
        <p:txBody>
          <a:bodyPr>
            <a:normAutofit fontScale="90000"/>
          </a:bodyPr>
          <a:lstStyle/>
          <a:p>
            <a:r>
              <a:rPr lang="en-US" dirty="0"/>
              <a:t>Word Embeddings and their relationships</a:t>
            </a:r>
            <a:endParaRPr lang="en-IN" dirty="0"/>
          </a:p>
        </p:txBody>
      </p:sp>
      <p:sp>
        <p:nvSpPr>
          <p:cNvPr id="10" name="TextBox 9">
            <a:extLst>
              <a:ext uri="{FF2B5EF4-FFF2-40B4-BE49-F238E27FC236}">
                <a16:creationId xmlns:a16="http://schemas.microsoft.com/office/drawing/2014/main" id="{C8FF6AF1-5A63-7381-8304-1AA85B82B224}"/>
              </a:ext>
            </a:extLst>
          </p:cNvPr>
          <p:cNvSpPr txBox="1"/>
          <p:nvPr/>
        </p:nvSpPr>
        <p:spPr>
          <a:xfrm>
            <a:off x="1676585" y="5492503"/>
            <a:ext cx="9471504" cy="369332"/>
          </a:xfrm>
          <a:prstGeom prst="rect">
            <a:avLst/>
          </a:prstGeom>
          <a:noFill/>
        </p:spPr>
        <p:txBody>
          <a:bodyPr wrap="none" rtlCol="0">
            <a:spAutoFit/>
          </a:bodyPr>
          <a:lstStyle/>
          <a:p>
            <a:r>
              <a:rPr lang="en-IN" dirty="0"/>
              <a:t>https://towardsdatascience.com/intuitively-understanding-variational-autoencoders-1bfe67eb5daf</a:t>
            </a:r>
          </a:p>
        </p:txBody>
      </p:sp>
      <p:pic>
        <p:nvPicPr>
          <p:cNvPr id="2" name="Picture 1">
            <a:extLst>
              <a:ext uri="{FF2B5EF4-FFF2-40B4-BE49-F238E27FC236}">
                <a16:creationId xmlns:a16="http://schemas.microsoft.com/office/drawing/2014/main" id="{B2F4AA40-4F44-1B28-52EF-36B8CD64D605}"/>
              </a:ext>
            </a:extLst>
          </p:cNvPr>
          <p:cNvPicPr>
            <a:picLocks noChangeAspect="1"/>
          </p:cNvPicPr>
          <p:nvPr/>
        </p:nvPicPr>
        <p:blipFill rotWithShape="1">
          <a:blip r:embed="rId4"/>
          <a:srcRect l="14108" t="2628" r="45091" b="52766"/>
          <a:stretch/>
        </p:blipFill>
        <p:spPr>
          <a:xfrm>
            <a:off x="495535" y="1032031"/>
            <a:ext cx="4108141" cy="2574872"/>
          </a:xfrm>
          <a:prstGeom prst="rect">
            <a:avLst/>
          </a:prstGeom>
        </p:spPr>
      </p:pic>
    </p:spTree>
    <p:extLst>
      <p:ext uri="{BB962C8B-B14F-4D97-AF65-F5344CB8AC3E}">
        <p14:creationId xmlns:p14="http://schemas.microsoft.com/office/powerpoint/2010/main" val="1393402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B280-B2F5-88C2-B707-390799AFEF12}"/>
              </a:ext>
            </a:extLst>
          </p:cNvPr>
          <p:cNvSpPr>
            <a:spLocks noGrp="1"/>
          </p:cNvSpPr>
          <p:nvPr>
            <p:ph type="title"/>
          </p:nvPr>
        </p:nvSpPr>
        <p:spPr>
          <a:xfrm>
            <a:off x="305149" y="103175"/>
            <a:ext cx="11360800" cy="448853"/>
          </a:xfrm>
        </p:spPr>
        <p:txBody>
          <a:bodyPr/>
          <a:lstStyle/>
          <a:p>
            <a:r>
              <a:rPr lang="en-IN" dirty="0"/>
              <a:t>Image Generation by Reverse Diffusion</a:t>
            </a:r>
          </a:p>
        </p:txBody>
      </p:sp>
      <p:pic>
        <p:nvPicPr>
          <p:cNvPr id="4" name="Picture 3">
            <a:extLst>
              <a:ext uri="{FF2B5EF4-FFF2-40B4-BE49-F238E27FC236}">
                <a16:creationId xmlns:a16="http://schemas.microsoft.com/office/drawing/2014/main" id="{F3D0D058-5CD6-7E26-24A2-E690B3349EE6}"/>
              </a:ext>
            </a:extLst>
          </p:cNvPr>
          <p:cNvPicPr>
            <a:picLocks noChangeAspect="1"/>
          </p:cNvPicPr>
          <p:nvPr/>
        </p:nvPicPr>
        <p:blipFill>
          <a:blip r:embed="rId2"/>
          <a:stretch>
            <a:fillRect/>
          </a:stretch>
        </p:blipFill>
        <p:spPr>
          <a:xfrm>
            <a:off x="5985549" y="884315"/>
            <a:ext cx="4738418" cy="2107556"/>
          </a:xfrm>
          <a:prstGeom prst="rect">
            <a:avLst/>
          </a:prstGeom>
        </p:spPr>
      </p:pic>
      <p:sp>
        <p:nvSpPr>
          <p:cNvPr id="7" name="TextBox 6">
            <a:extLst>
              <a:ext uri="{FF2B5EF4-FFF2-40B4-BE49-F238E27FC236}">
                <a16:creationId xmlns:a16="http://schemas.microsoft.com/office/drawing/2014/main" id="{89CB5C3D-D708-21E5-6BC5-A569D0399052}"/>
              </a:ext>
            </a:extLst>
          </p:cNvPr>
          <p:cNvSpPr txBox="1"/>
          <p:nvPr/>
        </p:nvSpPr>
        <p:spPr>
          <a:xfrm>
            <a:off x="3211182" y="4303427"/>
            <a:ext cx="6812711" cy="276999"/>
          </a:xfrm>
          <a:prstGeom prst="rect">
            <a:avLst/>
          </a:prstGeom>
          <a:noFill/>
        </p:spPr>
        <p:txBody>
          <a:bodyPr wrap="square">
            <a:spAutoFit/>
          </a:bodyPr>
          <a:lstStyle/>
          <a:p>
            <a:r>
              <a:rPr lang="en-IN" sz="1200" dirty="0"/>
              <a:t>Source: https://news.cgtn.com/news/3d3d414f3541444e32457a6333566d54/index.html</a:t>
            </a:r>
          </a:p>
        </p:txBody>
      </p:sp>
      <p:sp>
        <p:nvSpPr>
          <p:cNvPr id="10" name="TextBox 9">
            <a:extLst>
              <a:ext uri="{FF2B5EF4-FFF2-40B4-BE49-F238E27FC236}">
                <a16:creationId xmlns:a16="http://schemas.microsoft.com/office/drawing/2014/main" id="{470C60E3-2105-2952-C864-C1C0B452A51E}"/>
              </a:ext>
            </a:extLst>
          </p:cNvPr>
          <p:cNvSpPr txBox="1"/>
          <p:nvPr/>
        </p:nvSpPr>
        <p:spPr>
          <a:xfrm>
            <a:off x="2931799" y="6581001"/>
            <a:ext cx="8293886" cy="276999"/>
          </a:xfrm>
          <a:prstGeom prst="rect">
            <a:avLst/>
          </a:prstGeom>
          <a:noFill/>
        </p:spPr>
        <p:txBody>
          <a:bodyPr wrap="square">
            <a:spAutoFit/>
          </a:bodyPr>
          <a:lstStyle/>
          <a:p>
            <a:r>
              <a:rPr lang="en-IN" sz="1200" dirty="0"/>
              <a:t>Source: https://lilianweng.github.io/posts/2021-07-11-diffusion-models/</a:t>
            </a:r>
          </a:p>
        </p:txBody>
      </p:sp>
      <p:pic>
        <p:nvPicPr>
          <p:cNvPr id="11" name="Picture 10">
            <a:extLst>
              <a:ext uri="{FF2B5EF4-FFF2-40B4-BE49-F238E27FC236}">
                <a16:creationId xmlns:a16="http://schemas.microsoft.com/office/drawing/2014/main" id="{C04DB437-0005-C6C2-0F21-FC76AA5CE568}"/>
              </a:ext>
            </a:extLst>
          </p:cNvPr>
          <p:cNvPicPr>
            <a:picLocks noChangeAspect="1"/>
          </p:cNvPicPr>
          <p:nvPr/>
        </p:nvPicPr>
        <p:blipFill rotWithShape="1">
          <a:blip r:embed="rId3"/>
          <a:srcRect b="30692"/>
          <a:stretch/>
        </p:blipFill>
        <p:spPr>
          <a:xfrm>
            <a:off x="1230416" y="3181189"/>
            <a:ext cx="9282593" cy="3299206"/>
          </a:xfrm>
          <a:prstGeom prst="rect">
            <a:avLst/>
          </a:prstGeom>
          <a:ln w="28575">
            <a:solidFill>
              <a:schemeClr val="tx1"/>
            </a:solidFill>
          </a:ln>
        </p:spPr>
      </p:pic>
      <p:pic>
        <p:nvPicPr>
          <p:cNvPr id="12" name="Content Placeholder 3">
            <a:extLst>
              <a:ext uri="{FF2B5EF4-FFF2-40B4-BE49-F238E27FC236}">
                <a16:creationId xmlns:a16="http://schemas.microsoft.com/office/drawing/2014/main" id="{F533CEC1-4BF8-37D1-D4EB-694E09288DBF}"/>
              </a:ext>
            </a:extLst>
          </p:cNvPr>
          <p:cNvPicPr>
            <a:picLocks noChangeAspect="1"/>
          </p:cNvPicPr>
          <p:nvPr/>
        </p:nvPicPr>
        <p:blipFill rotWithShape="1">
          <a:blip r:embed="rId4"/>
          <a:srcRect t="-669" b="53001"/>
          <a:stretch/>
        </p:blipFill>
        <p:spPr>
          <a:xfrm>
            <a:off x="519013" y="973182"/>
            <a:ext cx="5000463" cy="2018689"/>
          </a:xfrm>
          <a:prstGeom prst="rect">
            <a:avLst/>
          </a:prstGeom>
          <a:ln w="38100">
            <a:solidFill>
              <a:schemeClr val="tx1"/>
            </a:solidFill>
          </a:ln>
        </p:spPr>
      </p:pic>
      <p:cxnSp>
        <p:nvCxnSpPr>
          <p:cNvPr id="14" name="Straight Arrow Connector 13">
            <a:extLst>
              <a:ext uri="{FF2B5EF4-FFF2-40B4-BE49-F238E27FC236}">
                <a16:creationId xmlns:a16="http://schemas.microsoft.com/office/drawing/2014/main" id="{16AB6EB1-3E2B-CCB9-F846-199D36724FEA}"/>
              </a:ext>
            </a:extLst>
          </p:cNvPr>
          <p:cNvCxnSpPr/>
          <p:nvPr/>
        </p:nvCxnSpPr>
        <p:spPr>
          <a:xfrm>
            <a:off x="2665562" y="2027208"/>
            <a:ext cx="707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99970B-80F1-3F38-6863-76AA7531E472}"/>
              </a:ext>
            </a:extLst>
          </p:cNvPr>
          <p:cNvSpPr txBox="1"/>
          <p:nvPr/>
        </p:nvSpPr>
        <p:spPr>
          <a:xfrm>
            <a:off x="2505643" y="1657876"/>
            <a:ext cx="1027204" cy="369332"/>
          </a:xfrm>
          <a:prstGeom prst="rect">
            <a:avLst/>
          </a:prstGeom>
          <a:noFill/>
        </p:spPr>
        <p:txBody>
          <a:bodyPr wrap="none" rtlCol="0">
            <a:spAutoFit/>
          </a:bodyPr>
          <a:lstStyle/>
          <a:p>
            <a:r>
              <a:rPr lang="en-IN" dirty="0"/>
              <a:t>Diffusion</a:t>
            </a:r>
          </a:p>
        </p:txBody>
      </p:sp>
    </p:spTree>
    <p:extLst>
      <p:ext uri="{BB962C8B-B14F-4D97-AF65-F5344CB8AC3E}">
        <p14:creationId xmlns:p14="http://schemas.microsoft.com/office/powerpoint/2010/main" val="2026413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E9FE-0419-1CB3-F46C-E569755A9275}"/>
              </a:ext>
            </a:extLst>
          </p:cNvPr>
          <p:cNvSpPr>
            <a:spLocks noGrp="1"/>
          </p:cNvSpPr>
          <p:nvPr>
            <p:ph type="title"/>
          </p:nvPr>
        </p:nvSpPr>
        <p:spPr/>
        <p:txBody>
          <a:bodyPr>
            <a:normAutofit fontScale="90000"/>
          </a:bodyPr>
          <a:lstStyle/>
          <a:p>
            <a:r>
              <a:rPr lang="en-US" dirty="0"/>
              <a:t>Stable Diffusion</a:t>
            </a:r>
            <a:endParaRPr lang="en-IN" dirty="0"/>
          </a:p>
        </p:txBody>
      </p:sp>
      <p:sp>
        <p:nvSpPr>
          <p:cNvPr id="3" name="Content Placeholder 2">
            <a:extLst>
              <a:ext uri="{FF2B5EF4-FFF2-40B4-BE49-F238E27FC236}">
                <a16:creationId xmlns:a16="http://schemas.microsoft.com/office/drawing/2014/main" id="{7771A5F1-A805-98D3-9334-063EE71F162B}"/>
              </a:ext>
            </a:extLst>
          </p:cNvPr>
          <p:cNvSpPr>
            <a:spLocks noGrp="1"/>
          </p:cNvSpPr>
          <p:nvPr>
            <p:ph idx="1"/>
          </p:nvPr>
        </p:nvSpPr>
        <p:spPr/>
        <p:txBody>
          <a:bodyPr>
            <a:normAutofit fontScale="92500" lnSpcReduction="20000"/>
          </a:bodyPr>
          <a:lstStyle/>
          <a:p>
            <a:r>
              <a:rPr lang="en-US" dirty="0"/>
              <a:t>Stable Diffusion is a system made up of </a:t>
            </a:r>
            <a:r>
              <a:rPr lang="en-US" b="1" dirty="0"/>
              <a:t>three main components </a:t>
            </a:r>
            <a:r>
              <a:rPr lang="en-US" dirty="0"/>
              <a:t>each with its own neural network.</a:t>
            </a:r>
          </a:p>
          <a:p>
            <a:r>
              <a:rPr lang="en-US" dirty="0"/>
              <a:t>First, there is a </a:t>
            </a:r>
            <a:r>
              <a:rPr lang="en-US" b="1" dirty="0"/>
              <a:t>text-encoder (a Transformer model) </a:t>
            </a:r>
            <a:r>
              <a:rPr lang="en-US" dirty="0"/>
              <a:t>that translates the text information into a numeric vector (one vector per token) that captures the ideas in the text. That information is then presented to the Image Generator.</a:t>
            </a:r>
          </a:p>
          <a:p>
            <a:r>
              <a:rPr lang="en-US" dirty="0"/>
              <a:t>Second is the </a:t>
            </a:r>
            <a:r>
              <a:rPr lang="en-US" b="1" dirty="0"/>
              <a:t>Image Generator. </a:t>
            </a:r>
            <a:r>
              <a:rPr lang="en-US" dirty="0"/>
              <a:t>It</a:t>
            </a:r>
            <a:r>
              <a:rPr lang="en-US" b="1" dirty="0"/>
              <a:t> </a:t>
            </a:r>
            <a:r>
              <a:rPr lang="en-US" dirty="0"/>
              <a:t>has two stages or sub parts– </a:t>
            </a:r>
            <a:r>
              <a:rPr lang="en-US" b="1" dirty="0"/>
              <a:t>image information creator and image decoder. </a:t>
            </a:r>
          </a:p>
          <a:p>
            <a:r>
              <a:rPr lang="en-US" b="1" dirty="0"/>
              <a:t>Image information creator is a </a:t>
            </a:r>
            <a:r>
              <a:rPr lang="en-US" b="1" dirty="0" err="1"/>
              <a:t>UNet</a:t>
            </a:r>
            <a:r>
              <a:rPr lang="en-US" b="1" dirty="0"/>
              <a:t> neural network and a scheduling algorithm</a:t>
            </a:r>
            <a:r>
              <a:rPr lang="en-US" dirty="0"/>
              <a:t>. This component implements “Diffusion” i.e., gradually diffuses information in the latent space. It takes as input the text embeddings and a starting multidimensional array of noise and outputs processed array.</a:t>
            </a:r>
          </a:p>
          <a:p>
            <a:r>
              <a:rPr lang="en-US" b="1" dirty="0"/>
              <a:t>Image decoder is an autoencoder </a:t>
            </a:r>
            <a:r>
              <a:rPr lang="en-US" dirty="0"/>
              <a:t>that paints a final picture from the information it got from the information creator. It runs only once at the end of the process.</a:t>
            </a:r>
            <a:endParaRPr lang="en-IN" dirty="0"/>
          </a:p>
        </p:txBody>
      </p:sp>
    </p:spTree>
    <p:extLst>
      <p:ext uri="{BB962C8B-B14F-4D97-AF65-F5344CB8AC3E}">
        <p14:creationId xmlns:p14="http://schemas.microsoft.com/office/powerpoint/2010/main" val="1937613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3DF4-A4A0-80CC-3EB4-0089C50CB1B5}"/>
              </a:ext>
            </a:extLst>
          </p:cNvPr>
          <p:cNvSpPr>
            <a:spLocks noGrp="1"/>
          </p:cNvSpPr>
          <p:nvPr>
            <p:ph type="title"/>
          </p:nvPr>
        </p:nvSpPr>
        <p:spPr/>
        <p:txBody>
          <a:bodyPr>
            <a:normAutofit fontScale="90000"/>
          </a:bodyPr>
          <a:lstStyle/>
          <a:p>
            <a:r>
              <a:rPr lang="en-US" dirty="0"/>
              <a:t>Stable Diffusion</a:t>
            </a:r>
            <a:endParaRPr lang="en-IN" dirty="0"/>
          </a:p>
        </p:txBody>
      </p:sp>
      <p:pic>
        <p:nvPicPr>
          <p:cNvPr id="4" name="Content Placeholder 3">
            <a:extLst>
              <a:ext uri="{FF2B5EF4-FFF2-40B4-BE49-F238E27FC236}">
                <a16:creationId xmlns:a16="http://schemas.microsoft.com/office/drawing/2014/main" id="{CE1E4295-420F-9430-6C1A-BF61CC3F7809}"/>
              </a:ext>
            </a:extLst>
          </p:cNvPr>
          <p:cNvPicPr>
            <a:picLocks noGrp="1" noChangeAspect="1"/>
          </p:cNvPicPr>
          <p:nvPr>
            <p:ph idx="1"/>
          </p:nvPr>
        </p:nvPicPr>
        <p:blipFill>
          <a:blip r:embed="rId2"/>
          <a:stretch>
            <a:fillRect/>
          </a:stretch>
        </p:blipFill>
        <p:spPr>
          <a:xfrm>
            <a:off x="838200" y="1565434"/>
            <a:ext cx="10515600" cy="4038282"/>
          </a:xfrm>
          <a:prstGeom prst="rect">
            <a:avLst/>
          </a:prstGeom>
        </p:spPr>
      </p:pic>
      <p:sp>
        <p:nvSpPr>
          <p:cNvPr id="6" name="TextBox 5">
            <a:extLst>
              <a:ext uri="{FF2B5EF4-FFF2-40B4-BE49-F238E27FC236}">
                <a16:creationId xmlns:a16="http://schemas.microsoft.com/office/drawing/2014/main" id="{6CC99B4A-9ADD-086C-48E1-5BAAE3EF97F0}"/>
              </a:ext>
            </a:extLst>
          </p:cNvPr>
          <p:cNvSpPr txBox="1"/>
          <p:nvPr/>
        </p:nvSpPr>
        <p:spPr>
          <a:xfrm>
            <a:off x="3368842" y="5988935"/>
            <a:ext cx="6096000" cy="369332"/>
          </a:xfrm>
          <a:prstGeom prst="rect">
            <a:avLst/>
          </a:prstGeom>
          <a:noFill/>
        </p:spPr>
        <p:txBody>
          <a:bodyPr wrap="square">
            <a:spAutoFit/>
          </a:bodyPr>
          <a:lstStyle/>
          <a:p>
            <a:r>
              <a:rPr lang="en-IN" dirty="0"/>
              <a:t>https://jalammar.github.io/illustrated-stable-diffusion/</a:t>
            </a:r>
          </a:p>
        </p:txBody>
      </p:sp>
    </p:spTree>
    <p:extLst>
      <p:ext uri="{BB962C8B-B14F-4D97-AF65-F5344CB8AC3E}">
        <p14:creationId xmlns:p14="http://schemas.microsoft.com/office/powerpoint/2010/main" val="1071513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409A-274B-9C25-A4C2-A3E7C43BE397}"/>
              </a:ext>
            </a:extLst>
          </p:cNvPr>
          <p:cNvSpPr>
            <a:spLocks noGrp="1"/>
          </p:cNvSpPr>
          <p:nvPr>
            <p:ph type="title"/>
          </p:nvPr>
        </p:nvSpPr>
        <p:spPr/>
        <p:txBody>
          <a:bodyPr>
            <a:normAutofit fontScale="90000"/>
          </a:bodyPr>
          <a:lstStyle/>
          <a:p>
            <a:r>
              <a:rPr lang="en-US" dirty="0"/>
              <a:t>So, What is Diffusion?</a:t>
            </a:r>
            <a:endParaRPr lang="en-IN" dirty="0"/>
          </a:p>
        </p:txBody>
      </p:sp>
      <p:sp>
        <p:nvSpPr>
          <p:cNvPr id="6" name="Content Placeholder 5">
            <a:extLst>
              <a:ext uri="{FF2B5EF4-FFF2-40B4-BE49-F238E27FC236}">
                <a16:creationId xmlns:a16="http://schemas.microsoft.com/office/drawing/2014/main" id="{0CF65015-3733-D80D-DB26-2FDD77869C91}"/>
              </a:ext>
            </a:extLst>
          </p:cNvPr>
          <p:cNvSpPr>
            <a:spLocks noGrp="1"/>
          </p:cNvSpPr>
          <p:nvPr>
            <p:ph idx="1"/>
          </p:nvPr>
        </p:nvSpPr>
        <p:spPr/>
        <p:txBody>
          <a:bodyPr>
            <a:normAutofit/>
          </a:bodyPr>
          <a:lstStyle/>
          <a:p>
            <a:r>
              <a:rPr lang="en-US" sz="2400" dirty="0"/>
              <a:t>Say we have an image, we generate some noise, and add it to the image.</a:t>
            </a:r>
            <a:endParaRPr lang="en-IN" sz="2400" dirty="0"/>
          </a:p>
        </p:txBody>
      </p:sp>
      <p:sp>
        <p:nvSpPr>
          <p:cNvPr id="8" name="TextBox 7">
            <a:extLst>
              <a:ext uri="{FF2B5EF4-FFF2-40B4-BE49-F238E27FC236}">
                <a16:creationId xmlns:a16="http://schemas.microsoft.com/office/drawing/2014/main" id="{3BEC8F2C-6AF3-7F25-1DE0-754B6B649314}"/>
              </a:ext>
            </a:extLst>
          </p:cNvPr>
          <p:cNvSpPr txBox="1"/>
          <p:nvPr/>
        </p:nvSpPr>
        <p:spPr>
          <a:xfrm>
            <a:off x="3673642" y="5988786"/>
            <a:ext cx="6096000" cy="369332"/>
          </a:xfrm>
          <a:prstGeom prst="rect">
            <a:avLst/>
          </a:prstGeom>
          <a:noFill/>
        </p:spPr>
        <p:txBody>
          <a:bodyPr wrap="square">
            <a:spAutoFit/>
          </a:bodyPr>
          <a:lstStyle/>
          <a:p>
            <a:r>
              <a:rPr lang="en-IN" dirty="0"/>
              <a:t>https://jalammar.github.io/illustrated-stable-diffusion/</a:t>
            </a:r>
          </a:p>
        </p:txBody>
      </p:sp>
      <p:pic>
        <p:nvPicPr>
          <p:cNvPr id="9" name="Picture 8">
            <a:extLst>
              <a:ext uri="{FF2B5EF4-FFF2-40B4-BE49-F238E27FC236}">
                <a16:creationId xmlns:a16="http://schemas.microsoft.com/office/drawing/2014/main" id="{C20B76F6-0DBB-E1B6-2F27-7CFEC57992E7}"/>
              </a:ext>
            </a:extLst>
          </p:cNvPr>
          <p:cNvPicPr>
            <a:picLocks noChangeAspect="1"/>
          </p:cNvPicPr>
          <p:nvPr/>
        </p:nvPicPr>
        <p:blipFill>
          <a:blip r:embed="rId2"/>
          <a:stretch>
            <a:fillRect/>
          </a:stretch>
        </p:blipFill>
        <p:spPr>
          <a:xfrm>
            <a:off x="1441960" y="1409089"/>
            <a:ext cx="9081661" cy="4579697"/>
          </a:xfrm>
          <a:prstGeom prst="rect">
            <a:avLst/>
          </a:prstGeom>
        </p:spPr>
      </p:pic>
    </p:spTree>
    <p:extLst>
      <p:ext uri="{BB962C8B-B14F-4D97-AF65-F5344CB8AC3E}">
        <p14:creationId xmlns:p14="http://schemas.microsoft.com/office/powerpoint/2010/main" val="2728814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CFCD67-CD89-F8CE-DF4E-1299B5D5A4DC}"/>
              </a:ext>
            </a:extLst>
          </p:cNvPr>
          <p:cNvSpPr>
            <a:spLocks noGrp="1"/>
          </p:cNvSpPr>
          <p:nvPr>
            <p:ph idx="1"/>
          </p:nvPr>
        </p:nvSpPr>
        <p:spPr>
          <a:xfrm>
            <a:off x="676568" y="318728"/>
            <a:ext cx="10515600" cy="5184925"/>
          </a:xfrm>
        </p:spPr>
        <p:txBody>
          <a:bodyPr/>
          <a:lstStyle/>
          <a:p>
            <a:r>
              <a:rPr lang="en-US" dirty="0"/>
              <a:t>This image with added noise is now a new training example. Similarly, we can create lots of training examples to train the image generation model and the noise predictor that creates images when run in a certain configuration</a:t>
            </a:r>
            <a:endParaRPr lang="en-IN" dirty="0"/>
          </a:p>
        </p:txBody>
      </p:sp>
      <p:pic>
        <p:nvPicPr>
          <p:cNvPr id="4" name="Picture 3">
            <a:extLst>
              <a:ext uri="{FF2B5EF4-FFF2-40B4-BE49-F238E27FC236}">
                <a16:creationId xmlns:a16="http://schemas.microsoft.com/office/drawing/2014/main" id="{89AC03B4-DBC6-037E-3165-6A8A20D7ADFA}"/>
              </a:ext>
            </a:extLst>
          </p:cNvPr>
          <p:cNvPicPr>
            <a:picLocks noChangeAspect="1"/>
          </p:cNvPicPr>
          <p:nvPr/>
        </p:nvPicPr>
        <p:blipFill>
          <a:blip r:embed="rId2"/>
          <a:stretch>
            <a:fillRect/>
          </a:stretch>
        </p:blipFill>
        <p:spPr>
          <a:xfrm>
            <a:off x="2211999" y="1912530"/>
            <a:ext cx="7129646" cy="4091905"/>
          </a:xfrm>
          <a:prstGeom prst="rect">
            <a:avLst/>
          </a:prstGeom>
        </p:spPr>
      </p:pic>
      <p:sp>
        <p:nvSpPr>
          <p:cNvPr id="2" name="TextBox 1">
            <a:extLst>
              <a:ext uri="{FF2B5EF4-FFF2-40B4-BE49-F238E27FC236}">
                <a16:creationId xmlns:a16="http://schemas.microsoft.com/office/drawing/2014/main" id="{C2828A3B-2E30-B67E-0626-E8FF8506F979}"/>
              </a:ext>
            </a:extLst>
          </p:cNvPr>
          <p:cNvSpPr txBox="1"/>
          <p:nvPr/>
        </p:nvSpPr>
        <p:spPr>
          <a:xfrm>
            <a:off x="3449355" y="6066424"/>
            <a:ext cx="6096000" cy="369332"/>
          </a:xfrm>
          <a:prstGeom prst="rect">
            <a:avLst/>
          </a:prstGeom>
          <a:noFill/>
        </p:spPr>
        <p:txBody>
          <a:bodyPr wrap="square">
            <a:spAutoFit/>
          </a:bodyPr>
          <a:lstStyle/>
          <a:p>
            <a:r>
              <a:rPr lang="en-IN" dirty="0"/>
              <a:t>https://jalammar.github.io/illustrated-stable-diffusion/</a:t>
            </a:r>
          </a:p>
        </p:txBody>
      </p:sp>
    </p:spTree>
    <p:extLst>
      <p:ext uri="{BB962C8B-B14F-4D97-AF65-F5344CB8AC3E}">
        <p14:creationId xmlns:p14="http://schemas.microsoft.com/office/powerpoint/2010/main" val="1583694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FC68DE-AE4A-62E3-238B-2121E373462F}"/>
              </a:ext>
            </a:extLst>
          </p:cNvPr>
          <p:cNvSpPr>
            <a:spLocks noGrp="1"/>
          </p:cNvSpPr>
          <p:nvPr>
            <p:ph idx="1"/>
          </p:nvPr>
        </p:nvSpPr>
        <p:spPr>
          <a:xfrm>
            <a:off x="838200" y="312479"/>
            <a:ext cx="10515600" cy="5184925"/>
          </a:xfrm>
        </p:spPr>
        <p:txBody>
          <a:bodyPr/>
          <a:lstStyle/>
          <a:p>
            <a:r>
              <a:rPr lang="en-US" dirty="0"/>
              <a:t>With this dataset, we can train the noise predictor that creates images when run in a certain configuration. </a:t>
            </a:r>
            <a:endParaRPr lang="en-IN" dirty="0"/>
          </a:p>
        </p:txBody>
      </p:sp>
      <p:pic>
        <p:nvPicPr>
          <p:cNvPr id="4" name="Picture 3">
            <a:extLst>
              <a:ext uri="{FF2B5EF4-FFF2-40B4-BE49-F238E27FC236}">
                <a16:creationId xmlns:a16="http://schemas.microsoft.com/office/drawing/2014/main" id="{74281CC9-88D9-58DA-5CEF-3974ABB3D47A}"/>
              </a:ext>
            </a:extLst>
          </p:cNvPr>
          <p:cNvPicPr>
            <a:picLocks noChangeAspect="1"/>
          </p:cNvPicPr>
          <p:nvPr/>
        </p:nvPicPr>
        <p:blipFill>
          <a:blip r:embed="rId2"/>
          <a:stretch>
            <a:fillRect/>
          </a:stretch>
        </p:blipFill>
        <p:spPr>
          <a:xfrm>
            <a:off x="1363580" y="1360596"/>
            <a:ext cx="9063788" cy="4703320"/>
          </a:xfrm>
          <a:prstGeom prst="rect">
            <a:avLst/>
          </a:prstGeom>
        </p:spPr>
      </p:pic>
      <p:sp>
        <p:nvSpPr>
          <p:cNvPr id="2" name="TextBox 1">
            <a:extLst>
              <a:ext uri="{FF2B5EF4-FFF2-40B4-BE49-F238E27FC236}">
                <a16:creationId xmlns:a16="http://schemas.microsoft.com/office/drawing/2014/main" id="{47137A96-A228-E9CA-1703-65919CEC10FB}"/>
              </a:ext>
            </a:extLst>
          </p:cNvPr>
          <p:cNvSpPr txBox="1"/>
          <p:nvPr/>
        </p:nvSpPr>
        <p:spPr>
          <a:xfrm>
            <a:off x="3673642" y="5988786"/>
            <a:ext cx="6096000" cy="369332"/>
          </a:xfrm>
          <a:prstGeom prst="rect">
            <a:avLst/>
          </a:prstGeom>
          <a:noFill/>
        </p:spPr>
        <p:txBody>
          <a:bodyPr wrap="square">
            <a:spAutoFit/>
          </a:bodyPr>
          <a:lstStyle/>
          <a:p>
            <a:r>
              <a:rPr lang="en-IN" dirty="0"/>
              <a:t>https://jalammar.github.io/illustrated-stable-diffusion/</a:t>
            </a:r>
          </a:p>
        </p:txBody>
      </p:sp>
    </p:spTree>
    <p:extLst>
      <p:ext uri="{BB962C8B-B14F-4D97-AF65-F5344CB8AC3E}">
        <p14:creationId xmlns:p14="http://schemas.microsoft.com/office/powerpoint/2010/main" val="451010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DEB6AA-ABCF-0288-67C8-978EE6C72EB3}"/>
              </a:ext>
            </a:extLst>
          </p:cNvPr>
          <p:cNvSpPr>
            <a:spLocks noGrp="1"/>
          </p:cNvSpPr>
          <p:nvPr>
            <p:ph idx="1"/>
          </p:nvPr>
        </p:nvSpPr>
        <p:spPr>
          <a:xfrm>
            <a:off x="605286" y="508959"/>
            <a:ext cx="10515600" cy="5184925"/>
          </a:xfrm>
        </p:spPr>
        <p:txBody>
          <a:bodyPr/>
          <a:lstStyle/>
          <a:p>
            <a:r>
              <a:rPr lang="en-US" dirty="0"/>
              <a:t>The trained noise predictor can take a noisy image, and the number of the denoising step, and is able to predict a slice of noise. </a:t>
            </a:r>
          </a:p>
          <a:p>
            <a:r>
              <a:rPr lang="en-US" sz="2800" dirty="0"/>
              <a:t>The predicted sampled noise can be subtracted from a given image to create an image that’s closer to the images the model was trained on.</a:t>
            </a:r>
            <a:endParaRPr lang="en-IN" sz="2800" dirty="0"/>
          </a:p>
          <a:p>
            <a:endParaRPr lang="en-IN" dirty="0"/>
          </a:p>
        </p:txBody>
      </p:sp>
      <p:pic>
        <p:nvPicPr>
          <p:cNvPr id="4" name="Picture 3">
            <a:extLst>
              <a:ext uri="{FF2B5EF4-FFF2-40B4-BE49-F238E27FC236}">
                <a16:creationId xmlns:a16="http://schemas.microsoft.com/office/drawing/2014/main" id="{43E2489F-3EA6-0FEF-77B3-4733A360E7F3}"/>
              </a:ext>
            </a:extLst>
          </p:cNvPr>
          <p:cNvPicPr>
            <a:picLocks noChangeAspect="1"/>
          </p:cNvPicPr>
          <p:nvPr/>
        </p:nvPicPr>
        <p:blipFill rotWithShape="1">
          <a:blip r:embed="rId2"/>
          <a:srcRect l="22124" t="3689" r="18227" b="6667"/>
          <a:stretch/>
        </p:blipFill>
        <p:spPr>
          <a:xfrm>
            <a:off x="950344" y="2389429"/>
            <a:ext cx="9159814" cy="3959612"/>
          </a:xfrm>
          <a:prstGeom prst="rect">
            <a:avLst/>
          </a:prstGeom>
        </p:spPr>
      </p:pic>
      <p:sp>
        <p:nvSpPr>
          <p:cNvPr id="5" name="TextBox 4">
            <a:extLst>
              <a:ext uri="{FF2B5EF4-FFF2-40B4-BE49-F238E27FC236}">
                <a16:creationId xmlns:a16="http://schemas.microsoft.com/office/drawing/2014/main" id="{73F6D1CA-A8F7-F5C0-4F40-05639AA50614}"/>
              </a:ext>
            </a:extLst>
          </p:cNvPr>
          <p:cNvSpPr txBox="1"/>
          <p:nvPr/>
        </p:nvSpPr>
        <p:spPr>
          <a:xfrm>
            <a:off x="3250948" y="6488667"/>
            <a:ext cx="6096000" cy="369332"/>
          </a:xfrm>
          <a:prstGeom prst="rect">
            <a:avLst/>
          </a:prstGeom>
          <a:noFill/>
        </p:spPr>
        <p:txBody>
          <a:bodyPr wrap="square">
            <a:spAutoFit/>
          </a:bodyPr>
          <a:lstStyle/>
          <a:p>
            <a:r>
              <a:rPr lang="en-IN" dirty="0"/>
              <a:t>https://jalammar.github.io/illustrated-stable-diffusion/</a:t>
            </a:r>
          </a:p>
        </p:txBody>
      </p:sp>
    </p:spTree>
    <p:extLst>
      <p:ext uri="{BB962C8B-B14F-4D97-AF65-F5344CB8AC3E}">
        <p14:creationId xmlns:p14="http://schemas.microsoft.com/office/powerpoint/2010/main" val="218630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F1516E-92F5-D77F-75D3-10F6FAA7BE8D}"/>
              </a:ext>
            </a:extLst>
          </p:cNvPr>
          <p:cNvSpPr>
            <a:spLocks noGrp="1"/>
          </p:cNvSpPr>
          <p:nvPr>
            <p:ph idx="1"/>
          </p:nvPr>
        </p:nvSpPr>
        <p:spPr>
          <a:xfrm>
            <a:off x="252665" y="249413"/>
            <a:ext cx="11193379" cy="449327"/>
          </a:xfrm>
        </p:spPr>
        <p:txBody>
          <a:bodyPr>
            <a:normAutofit/>
          </a:bodyPr>
          <a:lstStyle/>
          <a:p>
            <a:pPr marL="0" indent="0">
              <a:buNone/>
            </a:pPr>
            <a:r>
              <a:rPr lang="en-IN" sz="2400" dirty="0"/>
              <a:t>Image Generation by Reverse Diffusion / Denoising</a:t>
            </a:r>
          </a:p>
        </p:txBody>
      </p:sp>
      <p:pic>
        <p:nvPicPr>
          <p:cNvPr id="4" name="Picture 3">
            <a:extLst>
              <a:ext uri="{FF2B5EF4-FFF2-40B4-BE49-F238E27FC236}">
                <a16:creationId xmlns:a16="http://schemas.microsoft.com/office/drawing/2014/main" id="{D86493F4-7FD5-7DFE-7233-B85EBF58F1E5}"/>
              </a:ext>
            </a:extLst>
          </p:cNvPr>
          <p:cNvPicPr>
            <a:picLocks noChangeAspect="1"/>
          </p:cNvPicPr>
          <p:nvPr/>
        </p:nvPicPr>
        <p:blipFill>
          <a:blip r:embed="rId2"/>
          <a:stretch>
            <a:fillRect/>
          </a:stretch>
        </p:blipFill>
        <p:spPr>
          <a:xfrm>
            <a:off x="252665" y="1512046"/>
            <a:ext cx="5486401" cy="4033978"/>
          </a:xfrm>
          <a:prstGeom prst="rect">
            <a:avLst/>
          </a:prstGeom>
        </p:spPr>
      </p:pic>
      <p:pic>
        <p:nvPicPr>
          <p:cNvPr id="5" name="Picture 4">
            <a:extLst>
              <a:ext uri="{FF2B5EF4-FFF2-40B4-BE49-F238E27FC236}">
                <a16:creationId xmlns:a16="http://schemas.microsoft.com/office/drawing/2014/main" id="{E2F24C62-6D68-18D9-755E-7CB56FD12A0B}"/>
              </a:ext>
            </a:extLst>
          </p:cNvPr>
          <p:cNvPicPr>
            <a:picLocks noChangeAspect="1"/>
          </p:cNvPicPr>
          <p:nvPr/>
        </p:nvPicPr>
        <p:blipFill rotWithShape="1">
          <a:blip r:embed="rId3"/>
          <a:srcRect l="6123" r="7309"/>
          <a:stretch/>
        </p:blipFill>
        <p:spPr>
          <a:xfrm>
            <a:off x="6001110" y="1512046"/>
            <a:ext cx="5843335" cy="4033978"/>
          </a:xfrm>
          <a:prstGeom prst="rect">
            <a:avLst/>
          </a:prstGeom>
        </p:spPr>
      </p:pic>
    </p:spTree>
    <p:extLst>
      <p:ext uri="{BB962C8B-B14F-4D97-AF65-F5344CB8AC3E}">
        <p14:creationId xmlns:p14="http://schemas.microsoft.com/office/powerpoint/2010/main" val="116498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ED0A-7FE4-1C03-050B-2767A33F2C88}"/>
              </a:ext>
            </a:extLst>
          </p:cNvPr>
          <p:cNvSpPr>
            <a:spLocks noGrp="1"/>
          </p:cNvSpPr>
          <p:nvPr>
            <p:ph type="title"/>
          </p:nvPr>
        </p:nvSpPr>
        <p:spPr/>
        <p:txBody>
          <a:bodyPr>
            <a:normAutofit fontScale="90000"/>
          </a:bodyPr>
          <a:lstStyle/>
          <a:p>
            <a:r>
              <a:rPr lang="en-IN" dirty="0"/>
              <a:t>Generative Artificial Intelligence (GenAI)</a:t>
            </a:r>
          </a:p>
        </p:txBody>
      </p:sp>
      <p:pic>
        <p:nvPicPr>
          <p:cNvPr id="4" name="Content Placeholder 3">
            <a:extLst>
              <a:ext uri="{FF2B5EF4-FFF2-40B4-BE49-F238E27FC236}">
                <a16:creationId xmlns:a16="http://schemas.microsoft.com/office/drawing/2014/main" id="{11FA2830-9418-40AB-7D42-185106CBBB36}"/>
              </a:ext>
            </a:extLst>
          </p:cNvPr>
          <p:cNvPicPr>
            <a:picLocks noGrp="1" noChangeAspect="1"/>
          </p:cNvPicPr>
          <p:nvPr>
            <p:ph idx="1"/>
          </p:nvPr>
        </p:nvPicPr>
        <p:blipFill>
          <a:blip r:embed="rId2"/>
          <a:stretch>
            <a:fillRect/>
          </a:stretch>
        </p:blipFill>
        <p:spPr>
          <a:xfrm>
            <a:off x="1963882" y="1458335"/>
            <a:ext cx="8678508" cy="4122956"/>
          </a:xfrm>
          <a:prstGeom prst="rect">
            <a:avLst/>
          </a:prstGeom>
        </p:spPr>
      </p:pic>
      <p:sp>
        <p:nvSpPr>
          <p:cNvPr id="5" name="TextBox 4">
            <a:extLst>
              <a:ext uri="{FF2B5EF4-FFF2-40B4-BE49-F238E27FC236}">
                <a16:creationId xmlns:a16="http://schemas.microsoft.com/office/drawing/2014/main" id="{8C297994-46FA-4A23-88B4-7C5D7AEFC7E1}"/>
              </a:ext>
            </a:extLst>
          </p:cNvPr>
          <p:cNvSpPr txBox="1"/>
          <p:nvPr/>
        </p:nvSpPr>
        <p:spPr>
          <a:xfrm>
            <a:off x="2535383" y="5902037"/>
            <a:ext cx="7281481" cy="276999"/>
          </a:xfrm>
          <a:prstGeom prst="rect">
            <a:avLst/>
          </a:prstGeom>
          <a:noFill/>
        </p:spPr>
        <p:txBody>
          <a:bodyPr wrap="none" rtlCol="0">
            <a:spAutoFit/>
          </a:bodyPr>
          <a:lstStyle/>
          <a:p>
            <a:r>
              <a:rPr lang="en-IN" sz="1200" dirty="0"/>
              <a:t>Source: https://dev.to/mitul3737/artificial-intelligence-vs-machine-learning-vs-deep-learning-vs-generative-ai-7ae</a:t>
            </a:r>
          </a:p>
        </p:txBody>
      </p:sp>
    </p:spTree>
    <p:extLst>
      <p:ext uri="{BB962C8B-B14F-4D97-AF65-F5344CB8AC3E}">
        <p14:creationId xmlns:p14="http://schemas.microsoft.com/office/powerpoint/2010/main" val="2456069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A53FC9D-92D6-1CDB-DA66-2D9BE7189EF0}"/>
              </a:ext>
            </a:extLst>
          </p:cNvPr>
          <p:cNvPicPr>
            <a:picLocks noGrp="1" noChangeAspect="1"/>
          </p:cNvPicPr>
          <p:nvPr>
            <p:ph idx="1"/>
          </p:nvPr>
        </p:nvPicPr>
        <p:blipFill>
          <a:blip r:embed="rId2"/>
          <a:stretch>
            <a:fillRect/>
          </a:stretch>
        </p:blipFill>
        <p:spPr>
          <a:xfrm>
            <a:off x="932054" y="396966"/>
            <a:ext cx="10532452" cy="5520755"/>
          </a:xfrm>
          <a:prstGeom prst="rect">
            <a:avLst/>
          </a:prstGeom>
        </p:spPr>
      </p:pic>
      <p:sp>
        <p:nvSpPr>
          <p:cNvPr id="5" name="TextBox 4">
            <a:extLst>
              <a:ext uri="{FF2B5EF4-FFF2-40B4-BE49-F238E27FC236}">
                <a16:creationId xmlns:a16="http://schemas.microsoft.com/office/drawing/2014/main" id="{BA1ACB75-5386-09B8-7A9D-9C1F3410FA73}"/>
              </a:ext>
            </a:extLst>
          </p:cNvPr>
          <p:cNvSpPr txBox="1"/>
          <p:nvPr/>
        </p:nvSpPr>
        <p:spPr>
          <a:xfrm>
            <a:off x="3881887" y="6002880"/>
            <a:ext cx="4863254" cy="276999"/>
          </a:xfrm>
          <a:prstGeom prst="rect">
            <a:avLst/>
          </a:prstGeom>
          <a:noFill/>
        </p:spPr>
        <p:txBody>
          <a:bodyPr wrap="none" rtlCol="0">
            <a:spAutoFit/>
          </a:bodyPr>
          <a:lstStyle/>
          <a:p>
            <a:r>
              <a:rPr lang="en-IN" sz="1200" dirty="0"/>
              <a:t>Source: https://learnopencv.com/denoising-diffusion-probabilistic-models/</a:t>
            </a:r>
          </a:p>
        </p:txBody>
      </p:sp>
    </p:spTree>
    <p:extLst>
      <p:ext uri="{BB962C8B-B14F-4D97-AF65-F5344CB8AC3E}">
        <p14:creationId xmlns:p14="http://schemas.microsoft.com/office/powerpoint/2010/main" val="3519304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5C71-10A9-A7A2-0947-32195C66B9D2}"/>
              </a:ext>
            </a:extLst>
          </p:cNvPr>
          <p:cNvSpPr>
            <a:spLocks noGrp="1"/>
          </p:cNvSpPr>
          <p:nvPr>
            <p:ph type="title"/>
          </p:nvPr>
        </p:nvSpPr>
        <p:spPr/>
        <p:txBody>
          <a:bodyPr>
            <a:normAutofit fontScale="90000"/>
          </a:bodyPr>
          <a:lstStyle/>
          <a:p>
            <a:r>
              <a:rPr lang="en-IN" dirty="0"/>
              <a:t>Transformers: The Architecture Behind LLMs</a:t>
            </a:r>
          </a:p>
        </p:txBody>
      </p:sp>
      <p:pic>
        <p:nvPicPr>
          <p:cNvPr id="4" name="Google Shape;782;p71">
            <a:extLst>
              <a:ext uri="{FF2B5EF4-FFF2-40B4-BE49-F238E27FC236}">
                <a16:creationId xmlns:a16="http://schemas.microsoft.com/office/drawing/2014/main" id="{970D346B-4C26-C2F6-C3DC-8F687C50390E}"/>
              </a:ext>
            </a:extLst>
          </p:cNvPr>
          <p:cNvPicPr preferRelativeResize="0"/>
          <p:nvPr/>
        </p:nvPicPr>
        <p:blipFill>
          <a:blip r:embed="rId2">
            <a:alphaModFix/>
          </a:blip>
          <a:stretch>
            <a:fillRect/>
          </a:stretch>
        </p:blipFill>
        <p:spPr>
          <a:xfrm>
            <a:off x="474453" y="1081566"/>
            <a:ext cx="11153955" cy="5145294"/>
          </a:xfrm>
          <a:prstGeom prst="rect">
            <a:avLst/>
          </a:prstGeom>
          <a:noFill/>
          <a:ln>
            <a:noFill/>
          </a:ln>
        </p:spPr>
      </p:pic>
      <p:sp>
        <p:nvSpPr>
          <p:cNvPr id="5" name="TextBox 4">
            <a:extLst>
              <a:ext uri="{FF2B5EF4-FFF2-40B4-BE49-F238E27FC236}">
                <a16:creationId xmlns:a16="http://schemas.microsoft.com/office/drawing/2014/main" id="{8F2713FB-C980-1DC1-C418-E1815A036FC6}"/>
              </a:ext>
            </a:extLst>
          </p:cNvPr>
          <p:cNvSpPr txBox="1"/>
          <p:nvPr/>
        </p:nvSpPr>
        <p:spPr>
          <a:xfrm>
            <a:off x="2759242" y="6226860"/>
            <a:ext cx="7844590" cy="369332"/>
          </a:xfrm>
          <a:prstGeom prst="rect">
            <a:avLst/>
          </a:prstGeom>
          <a:noFill/>
        </p:spPr>
        <p:txBody>
          <a:bodyPr wrap="square">
            <a:spAutoFit/>
          </a:bodyPr>
          <a:lstStyle/>
          <a:p>
            <a:r>
              <a:rPr lang="en-IN" dirty="0"/>
              <a:t>Source: Paper Attention is all you need. https://arxiv.org/abs/1706.03762</a:t>
            </a:r>
          </a:p>
        </p:txBody>
      </p:sp>
    </p:spTree>
    <p:extLst>
      <p:ext uri="{BB962C8B-B14F-4D97-AF65-F5344CB8AC3E}">
        <p14:creationId xmlns:p14="http://schemas.microsoft.com/office/powerpoint/2010/main" val="259874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5A24-F096-1EF5-2E84-716191380D14}"/>
              </a:ext>
            </a:extLst>
          </p:cNvPr>
          <p:cNvSpPr>
            <a:spLocks noGrp="1"/>
          </p:cNvSpPr>
          <p:nvPr>
            <p:ph type="title"/>
          </p:nvPr>
        </p:nvSpPr>
        <p:spPr/>
        <p:txBody>
          <a:bodyPr>
            <a:normAutofit fontScale="90000"/>
          </a:bodyPr>
          <a:lstStyle/>
          <a:p>
            <a:r>
              <a:rPr lang="en-US" dirty="0"/>
              <a:t>Word Embeddings</a:t>
            </a:r>
            <a:endParaRPr lang="en-IN" dirty="0"/>
          </a:p>
        </p:txBody>
      </p:sp>
      <p:pic>
        <p:nvPicPr>
          <p:cNvPr id="4" name="Content Placeholder 3">
            <a:extLst>
              <a:ext uri="{FF2B5EF4-FFF2-40B4-BE49-F238E27FC236}">
                <a16:creationId xmlns:a16="http://schemas.microsoft.com/office/drawing/2014/main" id="{3A42F603-BA03-3F4C-5264-F07FA1C5443A}"/>
              </a:ext>
            </a:extLst>
          </p:cNvPr>
          <p:cNvPicPr>
            <a:picLocks noGrp="1" noChangeAspect="1"/>
          </p:cNvPicPr>
          <p:nvPr>
            <p:ph idx="1"/>
          </p:nvPr>
        </p:nvPicPr>
        <p:blipFill>
          <a:blip r:embed="rId2"/>
          <a:stretch>
            <a:fillRect/>
          </a:stretch>
        </p:blipFill>
        <p:spPr>
          <a:xfrm>
            <a:off x="1010653" y="992188"/>
            <a:ext cx="10106526" cy="5184775"/>
          </a:xfrm>
          <a:prstGeom prst="rect">
            <a:avLst/>
          </a:prstGeom>
        </p:spPr>
      </p:pic>
      <p:sp>
        <p:nvSpPr>
          <p:cNvPr id="6" name="TextBox 5">
            <a:extLst>
              <a:ext uri="{FF2B5EF4-FFF2-40B4-BE49-F238E27FC236}">
                <a16:creationId xmlns:a16="http://schemas.microsoft.com/office/drawing/2014/main" id="{A27CF41D-3841-F27F-8518-9874DCC6FF44}"/>
              </a:ext>
            </a:extLst>
          </p:cNvPr>
          <p:cNvSpPr txBox="1"/>
          <p:nvPr/>
        </p:nvSpPr>
        <p:spPr>
          <a:xfrm>
            <a:off x="1828798" y="6173602"/>
            <a:ext cx="9801727" cy="369332"/>
          </a:xfrm>
          <a:prstGeom prst="rect">
            <a:avLst/>
          </a:prstGeom>
          <a:noFill/>
        </p:spPr>
        <p:txBody>
          <a:bodyPr wrap="square">
            <a:spAutoFit/>
          </a:bodyPr>
          <a:lstStyle/>
          <a:p>
            <a:r>
              <a:rPr lang="en-IN" dirty="0"/>
              <a:t>https://discuss.huggingface.co/t/get-word-embeddings-from-transformer-model/6929</a:t>
            </a:r>
          </a:p>
        </p:txBody>
      </p:sp>
    </p:spTree>
    <p:extLst>
      <p:ext uri="{BB962C8B-B14F-4D97-AF65-F5344CB8AC3E}">
        <p14:creationId xmlns:p14="http://schemas.microsoft.com/office/powerpoint/2010/main" val="1833734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2D48-068B-190D-4351-DA586344C632}"/>
              </a:ext>
            </a:extLst>
          </p:cNvPr>
          <p:cNvSpPr>
            <a:spLocks noGrp="1"/>
          </p:cNvSpPr>
          <p:nvPr>
            <p:ph type="title"/>
          </p:nvPr>
        </p:nvSpPr>
        <p:spPr/>
        <p:txBody>
          <a:bodyPr>
            <a:normAutofit fontScale="90000"/>
          </a:bodyPr>
          <a:lstStyle/>
          <a:p>
            <a:r>
              <a:rPr lang="en-US" dirty="0"/>
              <a:t>Text Representation in Google’s BERT</a:t>
            </a:r>
            <a:endParaRPr lang="en-IN" dirty="0"/>
          </a:p>
        </p:txBody>
      </p:sp>
      <p:pic>
        <p:nvPicPr>
          <p:cNvPr id="4" name="Content Placeholder 3">
            <a:extLst>
              <a:ext uri="{FF2B5EF4-FFF2-40B4-BE49-F238E27FC236}">
                <a16:creationId xmlns:a16="http://schemas.microsoft.com/office/drawing/2014/main" id="{CEF7C67E-415E-54FD-1A9A-8ADBFCA7F5E7}"/>
              </a:ext>
            </a:extLst>
          </p:cNvPr>
          <p:cNvPicPr>
            <a:picLocks noGrp="1" noChangeAspect="1"/>
          </p:cNvPicPr>
          <p:nvPr>
            <p:ph idx="1"/>
          </p:nvPr>
        </p:nvPicPr>
        <p:blipFill rotWithShape="1">
          <a:blip r:embed="rId2"/>
          <a:srcRect b="20675"/>
          <a:stretch/>
        </p:blipFill>
        <p:spPr>
          <a:xfrm>
            <a:off x="1019464" y="1796715"/>
            <a:ext cx="10795528" cy="3015917"/>
          </a:xfrm>
          <a:prstGeom prst="rect">
            <a:avLst/>
          </a:prstGeom>
        </p:spPr>
      </p:pic>
      <p:sp>
        <p:nvSpPr>
          <p:cNvPr id="6" name="TextBox 5">
            <a:extLst>
              <a:ext uri="{FF2B5EF4-FFF2-40B4-BE49-F238E27FC236}">
                <a16:creationId xmlns:a16="http://schemas.microsoft.com/office/drawing/2014/main" id="{D136B671-3514-1D09-A550-ACDB05A06889}"/>
              </a:ext>
            </a:extLst>
          </p:cNvPr>
          <p:cNvSpPr txBox="1"/>
          <p:nvPr/>
        </p:nvSpPr>
        <p:spPr>
          <a:xfrm>
            <a:off x="2486525" y="5555508"/>
            <a:ext cx="9079831" cy="923330"/>
          </a:xfrm>
          <a:prstGeom prst="rect">
            <a:avLst/>
          </a:prstGeom>
          <a:noFill/>
        </p:spPr>
        <p:txBody>
          <a:bodyPr wrap="square">
            <a:spAutoFit/>
          </a:bodyPr>
          <a:lstStyle/>
          <a:p>
            <a:r>
              <a:rPr lang="en-IN" dirty="0"/>
              <a:t>Text Embeddings in BERT: </a:t>
            </a:r>
          </a:p>
          <a:p>
            <a:r>
              <a:rPr lang="en-IN" dirty="0"/>
              <a:t>Source: https://medium.com/@_init_/why-bert-has-3-embedding-layers-and-their-implementation-details-9c261108e28a</a:t>
            </a:r>
          </a:p>
        </p:txBody>
      </p:sp>
    </p:spTree>
    <p:extLst>
      <p:ext uri="{BB962C8B-B14F-4D97-AF65-F5344CB8AC3E}">
        <p14:creationId xmlns:p14="http://schemas.microsoft.com/office/powerpoint/2010/main" val="1038502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1324-7628-EB93-31DF-1E7D7297E610}"/>
              </a:ext>
            </a:extLst>
          </p:cNvPr>
          <p:cNvSpPr>
            <a:spLocks noGrp="1"/>
          </p:cNvSpPr>
          <p:nvPr>
            <p:ph type="title"/>
          </p:nvPr>
        </p:nvSpPr>
        <p:spPr/>
        <p:txBody>
          <a:bodyPr>
            <a:normAutofit fontScale="90000"/>
          </a:bodyPr>
          <a:lstStyle/>
          <a:p>
            <a:r>
              <a:rPr lang="en-US" dirty="0"/>
              <a:t>Attention Mechanism</a:t>
            </a:r>
            <a:endParaRPr lang="en-IN" dirty="0"/>
          </a:p>
        </p:txBody>
      </p:sp>
      <p:pic>
        <p:nvPicPr>
          <p:cNvPr id="8" name="Picture 7">
            <a:extLst>
              <a:ext uri="{FF2B5EF4-FFF2-40B4-BE49-F238E27FC236}">
                <a16:creationId xmlns:a16="http://schemas.microsoft.com/office/drawing/2014/main" id="{C70AF564-DCC0-0402-DCDF-95181EF168C4}"/>
              </a:ext>
            </a:extLst>
          </p:cNvPr>
          <p:cNvPicPr>
            <a:picLocks noChangeAspect="1"/>
          </p:cNvPicPr>
          <p:nvPr/>
        </p:nvPicPr>
        <p:blipFill>
          <a:blip r:embed="rId2"/>
          <a:stretch>
            <a:fillRect/>
          </a:stretch>
        </p:blipFill>
        <p:spPr>
          <a:xfrm>
            <a:off x="1077328" y="1724526"/>
            <a:ext cx="8492557" cy="3806520"/>
          </a:xfrm>
          <a:prstGeom prst="rect">
            <a:avLst/>
          </a:prstGeom>
          <a:ln w="57150">
            <a:solidFill>
              <a:schemeClr val="tx1"/>
            </a:solidFill>
          </a:ln>
        </p:spPr>
      </p:pic>
      <p:sp>
        <p:nvSpPr>
          <p:cNvPr id="10" name="TextBox 9">
            <a:extLst>
              <a:ext uri="{FF2B5EF4-FFF2-40B4-BE49-F238E27FC236}">
                <a16:creationId xmlns:a16="http://schemas.microsoft.com/office/drawing/2014/main" id="{019FAED7-CFD1-BDB9-A2C6-7D97BE2D2577}"/>
              </a:ext>
            </a:extLst>
          </p:cNvPr>
          <p:cNvSpPr txBox="1"/>
          <p:nvPr/>
        </p:nvSpPr>
        <p:spPr>
          <a:xfrm>
            <a:off x="1077327" y="5630555"/>
            <a:ext cx="10415085" cy="646331"/>
          </a:xfrm>
          <a:prstGeom prst="rect">
            <a:avLst/>
          </a:prstGeom>
          <a:noFill/>
        </p:spPr>
        <p:txBody>
          <a:bodyPr wrap="square">
            <a:spAutoFit/>
          </a:bodyPr>
          <a:lstStyle/>
          <a:p>
            <a:r>
              <a:rPr lang="en-IN" dirty="0"/>
              <a:t>Multiheaded Attention: </a:t>
            </a:r>
          </a:p>
          <a:p>
            <a:r>
              <a:rPr lang="en-IN" dirty="0"/>
              <a:t>Source: https://data-science-blog.com/blog/2021/04/07/multi-head-attention-mechanism/</a:t>
            </a:r>
          </a:p>
        </p:txBody>
      </p:sp>
    </p:spTree>
    <p:extLst>
      <p:ext uri="{BB962C8B-B14F-4D97-AF65-F5344CB8AC3E}">
        <p14:creationId xmlns:p14="http://schemas.microsoft.com/office/powerpoint/2010/main" val="2874375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F082E1-393F-A9A3-A07A-4AD07D324987}"/>
              </a:ext>
            </a:extLst>
          </p:cNvPr>
          <p:cNvPicPr>
            <a:picLocks noGrp="1" noChangeAspect="1"/>
          </p:cNvPicPr>
          <p:nvPr>
            <p:ph idx="1"/>
          </p:nvPr>
        </p:nvPicPr>
        <p:blipFill>
          <a:blip r:embed="rId2"/>
          <a:stretch>
            <a:fillRect/>
          </a:stretch>
        </p:blipFill>
        <p:spPr>
          <a:xfrm>
            <a:off x="1027786" y="843886"/>
            <a:ext cx="9810750" cy="3291323"/>
          </a:xfrm>
          <a:prstGeom prst="rect">
            <a:avLst/>
          </a:prstGeom>
        </p:spPr>
      </p:pic>
      <p:sp>
        <p:nvSpPr>
          <p:cNvPr id="7" name="TextBox 6">
            <a:extLst>
              <a:ext uri="{FF2B5EF4-FFF2-40B4-BE49-F238E27FC236}">
                <a16:creationId xmlns:a16="http://schemas.microsoft.com/office/drawing/2014/main" id="{A311E903-FA72-A723-C817-DAE0FC0B730C}"/>
              </a:ext>
            </a:extLst>
          </p:cNvPr>
          <p:cNvSpPr txBox="1"/>
          <p:nvPr/>
        </p:nvSpPr>
        <p:spPr>
          <a:xfrm>
            <a:off x="892479" y="4536786"/>
            <a:ext cx="10418524" cy="923330"/>
          </a:xfrm>
          <a:prstGeom prst="rect">
            <a:avLst/>
          </a:prstGeom>
          <a:noFill/>
        </p:spPr>
        <p:txBody>
          <a:bodyPr wrap="square">
            <a:spAutoFit/>
          </a:bodyPr>
          <a:lstStyle/>
          <a:p>
            <a:r>
              <a:rPr lang="en-US" dirty="0"/>
              <a:t>We you compare the ‘query’ with the ‘keys’ and get scores/weights for the ‘values.’ Each score/weight is the relevance between the ‘query’ and each ‘key’. And you reweight the ‘values’ with the scores and take the summation of the reweighted values.</a:t>
            </a:r>
            <a:endParaRPr lang="en-IN" dirty="0"/>
          </a:p>
        </p:txBody>
      </p:sp>
    </p:spTree>
    <p:extLst>
      <p:ext uri="{BB962C8B-B14F-4D97-AF65-F5344CB8AC3E}">
        <p14:creationId xmlns:p14="http://schemas.microsoft.com/office/powerpoint/2010/main" val="2106111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3296-398E-5599-F3D1-40549A0D1922}"/>
              </a:ext>
            </a:extLst>
          </p:cNvPr>
          <p:cNvSpPr>
            <a:spLocks noGrp="1"/>
          </p:cNvSpPr>
          <p:nvPr>
            <p:ph type="title"/>
          </p:nvPr>
        </p:nvSpPr>
        <p:spPr/>
        <p:txBody>
          <a:bodyPr>
            <a:normAutofit fontScale="90000"/>
          </a:bodyPr>
          <a:lstStyle/>
          <a:p>
            <a:r>
              <a:rPr lang="en-IN" dirty="0"/>
              <a:t>Tasks that benefit from attention mechanism</a:t>
            </a:r>
          </a:p>
        </p:txBody>
      </p:sp>
      <p:sp>
        <p:nvSpPr>
          <p:cNvPr id="6" name="TextBox 5">
            <a:extLst>
              <a:ext uri="{FF2B5EF4-FFF2-40B4-BE49-F238E27FC236}">
                <a16:creationId xmlns:a16="http://schemas.microsoft.com/office/drawing/2014/main" id="{5E4D0EFC-5E2A-8DD0-C5A2-2569523103CD}"/>
              </a:ext>
            </a:extLst>
          </p:cNvPr>
          <p:cNvSpPr txBox="1"/>
          <p:nvPr/>
        </p:nvSpPr>
        <p:spPr>
          <a:xfrm>
            <a:off x="983411" y="1268083"/>
            <a:ext cx="3602653" cy="3416320"/>
          </a:xfrm>
          <a:prstGeom prst="rect">
            <a:avLst/>
          </a:prstGeom>
          <a:noFill/>
        </p:spPr>
        <p:txBody>
          <a:bodyPr wrap="none" rtlCol="0">
            <a:spAutoFit/>
          </a:bodyPr>
          <a:lstStyle/>
          <a:p>
            <a:pPr marL="457200" indent="-457200">
              <a:buFont typeface="+mj-lt"/>
              <a:buAutoNum type="arabicPeriod"/>
            </a:pPr>
            <a:r>
              <a:rPr lang="en-IN" sz="2400" dirty="0"/>
              <a:t>Language Modelling</a:t>
            </a:r>
          </a:p>
          <a:p>
            <a:pPr marL="457200" indent="-457200">
              <a:buFont typeface="+mj-lt"/>
              <a:buAutoNum type="arabicPeriod"/>
            </a:pPr>
            <a:r>
              <a:rPr lang="en-IN" sz="2400" dirty="0"/>
              <a:t>Semantic Segmentation</a:t>
            </a:r>
          </a:p>
          <a:p>
            <a:pPr marL="457200" indent="-457200">
              <a:buFont typeface="+mj-lt"/>
              <a:buAutoNum type="arabicPeriod"/>
            </a:pPr>
            <a:r>
              <a:rPr lang="en-IN" sz="2400" dirty="0"/>
              <a:t>Information Retrieval</a:t>
            </a:r>
          </a:p>
          <a:p>
            <a:pPr marL="457200" indent="-457200">
              <a:buFont typeface="+mj-lt"/>
              <a:buAutoNum type="arabicPeriod"/>
            </a:pPr>
            <a:r>
              <a:rPr lang="en-IN" sz="2400" dirty="0"/>
              <a:t>Object Detection</a:t>
            </a:r>
          </a:p>
          <a:p>
            <a:pPr marL="457200" indent="-457200">
              <a:buFont typeface="+mj-lt"/>
              <a:buAutoNum type="arabicPeriod"/>
            </a:pPr>
            <a:r>
              <a:rPr lang="en-IN" sz="2400" dirty="0"/>
              <a:t>Sentiment Analysis</a:t>
            </a:r>
          </a:p>
          <a:p>
            <a:pPr marL="457200" indent="-457200">
              <a:buFont typeface="+mj-lt"/>
              <a:buAutoNum type="arabicPeriod"/>
            </a:pPr>
            <a:r>
              <a:rPr lang="en-IN" sz="2400" dirty="0"/>
              <a:t>Text Generation</a:t>
            </a:r>
          </a:p>
          <a:p>
            <a:pPr marL="457200" indent="-457200">
              <a:buFont typeface="+mj-lt"/>
              <a:buAutoNum type="arabicPeriod"/>
            </a:pPr>
            <a:r>
              <a:rPr lang="en-IN" sz="2400" dirty="0"/>
              <a:t>Question Answering</a:t>
            </a:r>
          </a:p>
          <a:p>
            <a:pPr marL="457200" indent="-457200">
              <a:buFont typeface="+mj-lt"/>
              <a:buAutoNum type="arabicPeriod"/>
            </a:pPr>
            <a:r>
              <a:rPr lang="en-IN" sz="2400" dirty="0"/>
              <a:t>Text Classification</a:t>
            </a:r>
          </a:p>
          <a:p>
            <a:pPr marL="457200" indent="-457200">
              <a:buFont typeface="+mj-lt"/>
              <a:buAutoNum type="arabicPeriod"/>
            </a:pPr>
            <a:r>
              <a:rPr lang="en-IN" sz="2400" dirty="0"/>
              <a:t>Image Classification</a:t>
            </a:r>
            <a:endParaRPr lang="en-IN" dirty="0"/>
          </a:p>
        </p:txBody>
      </p:sp>
    </p:spTree>
    <p:extLst>
      <p:ext uri="{BB962C8B-B14F-4D97-AF65-F5344CB8AC3E}">
        <p14:creationId xmlns:p14="http://schemas.microsoft.com/office/powerpoint/2010/main" val="3980941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AA54-D4CE-4685-8AC4-C28962BCC424}"/>
              </a:ext>
            </a:extLst>
          </p:cNvPr>
          <p:cNvSpPr>
            <a:spLocks noGrp="1"/>
          </p:cNvSpPr>
          <p:nvPr>
            <p:ph type="title"/>
          </p:nvPr>
        </p:nvSpPr>
        <p:spPr/>
        <p:txBody>
          <a:bodyPr>
            <a:normAutofit fontScale="90000"/>
          </a:bodyPr>
          <a:lstStyle/>
          <a:p>
            <a:r>
              <a:rPr lang="en-IN" dirty="0"/>
              <a:t>Google BERT’s Pre-training and Fine Tuning</a:t>
            </a:r>
          </a:p>
        </p:txBody>
      </p:sp>
      <p:pic>
        <p:nvPicPr>
          <p:cNvPr id="4" name="Content Placeholder 3">
            <a:extLst>
              <a:ext uri="{FF2B5EF4-FFF2-40B4-BE49-F238E27FC236}">
                <a16:creationId xmlns:a16="http://schemas.microsoft.com/office/drawing/2014/main" id="{F445547C-84D0-1959-C4B4-D7773C09AC69}"/>
              </a:ext>
            </a:extLst>
          </p:cNvPr>
          <p:cNvPicPr>
            <a:picLocks noGrp="1" noChangeAspect="1"/>
          </p:cNvPicPr>
          <p:nvPr>
            <p:ph idx="1"/>
          </p:nvPr>
        </p:nvPicPr>
        <p:blipFill>
          <a:blip r:embed="rId2"/>
          <a:stretch>
            <a:fillRect/>
          </a:stretch>
        </p:blipFill>
        <p:spPr>
          <a:xfrm>
            <a:off x="353683" y="1586611"/>
            <a:ext cx="11000117" cy="3995928"/>
          </a:xfrm>
          <a:prstGeom prst="rect">
            <a:avLst/>
          </a:prstGeom>
        </p:spPr>
      </p:pic>
      <p:sp>
        <p:nvSpPr>
          <p:cNvPr id="6" name="TextBox 5">
            <a:extLst>
              <a:ext uri="{FF2B5EF4-FFF2-40B4-BE49-F238E27FC236}">
                <a16:creationId xmlns:a16="http://schemas.microsoft.com/office/drawing/2014/main" id="{493F8A64-7DC0-E707-9ED2-628519D44EA9}"/>
              </a:ext>
            </a:extLst>
          </p:cNvPr>
          <p:cNvSpPr txBox="1"/>
          <p:nvPr/>
        </p:nvSpPr>
        <p:spPr>
          <a:xfrm>
            <a:off x="3556240" y="5988935"/>
            <a:ext cx="6094562" cy="369332"/>
          </a:xfrm>
          <a:prstGeom prst="rect">
            <a:avLst/>
          </a:prstGeom>
          <a:noFill/>
        </p:spPr>
        <p:txBody>
          <a:bodyPr wrap="square">
            <a:spAutoFit/>
          </a:bodyPr>
          <a:lstStyle/>
          <a:p>
            <a:r>
              <a:rPr lang="en-IN" dirty="0"/>
              <a:t>Source: https://paperswithcode.com/method/bert</a:t>
            </a:r>
          </a:p>
        </p:txBody>
      </p:sp>
    </p:spTree>
    <p:extLst>
      <p:ext uri="{BB962C8B-B14F-4D97-AF65-F5344CB8AC3E}">
        <p14:creationId xmlns:p14="http://schemas.microsoft.com/office/powerpoint/2010/main" val="2397588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4AAE-0025-CA56-3342-6689CCE51ACF}"/>
              </a:ext>
            </a:extLst>
          </p:cNvPr>
          <p:cNvSpPr>
            <a:spLocks noGrp="1"/>
          </p:cNvSpPr>
          <p:nvPr>
            <p:ph type="title"/>
          </p:nvPr>
        </p:nvSpPr>
        <p:spPr/>
        <p:txBody>
          <a:bodyPr>
            <a:normAutofit fontScale="90000"/>
          </a:bodyPr>
          <a:lstStyle/>
          <a:p>
            <a:r>
              <a:rPr lang="en-IN" dirty="0"/>
              <a:t>Training Large Language Models</a:t>
            </a:r>
          </a:p>
        </p:txBody>
      </p:sp>
      <p:sp>
        <p:nvSpPr>
          <p:cNvPr id="3" name="Content Placeholder 2">
            <a:extLst>
              <a:ext uri="{FF2B5EF4-FFF2-40B4-BE49-F238E27FC236}">
                <a16:creationId xmlns:a16="http://schemas.microsoft.com/office/drawing/2014/main" id="{6FEFCCDD-94B7-503A-16A9-F5641FC2CA13}"/>
              </a:ext>
            </a:extLst>
          </p:cNvPr>
          <p:cNvSpPr>
            <a:spLocks noGrp="1"/>
          </p:cNvSpPr>
          <p:nvPr>
            <p:ph idx="1"/>
          </p:nvPr>
        </p:nvSpPr>
        <p:spPr/>
        <p:txBody>
          <a:bodyPr/>
          <a:lstStyle/>
          <a:p>
            <a:r>
              <a:rPr lang="en-IN" dirty="0"/>
              <a:t>Pre-Training </a:t>
            </a:r>
          </a:p>
          <a:p>
            <a:r>
              <a:rPr lang="en-IN" dirty="0"/>
              <a:t>In context Learning (Prompt Based Learning)</a:t>
            </a:r>
          </a:p>
          <a:p>
            <a:r>
              <a:rPr lang="en-IN" dirty="0"/>
              <a:t>Supervised Fine-Tuning (SFT)</a:t>
            </a:r>
          </a:p>
          <a:p>
            <a:r>
              <a:rPr lang="en-IN" dirty="0"/>
              <a:t>Reinforcement Learning from Human Feedback (RLFH)</a:t>
            </a:r>
          </a:p>
        </p:txBody>
      </p:sp>
    </p:spTree>
    <p:extLst>
      <p:ext uri="{BB962C8B-B14F-4D97-AF65-F5344CB8AC3E}">
        <p14:creationId xmlns:p14="http://schemas.microsoft.com/office/powerpoint/2010/main" val="3548160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9EE4-4FF4-BF19-85B3-3D37E62B7492}"/>
              </a:ext>
            </a:extLst>
          </p:cNvPr>
          <p:cNvSpPr>
            <a:spLocks noGrp="1"/>
          </p:cNvSpPr>
          <p:nvPr>
            <p:ph type="title"/>
          </p:nvPr>
        </p:nvSpPr>
        <p:spPr/>
        <p:txBody>
          <a:bodyPr>
            <a:normAutofit fontScale="90000"/>
          </a:bodyPr>
          <a:lstStyle/>
          <a:p>
            <a:r>
              <a:rPr lang="en-IN" dirty="0"/>
              <a:t>Training LLMs: Pretraining</a:t>
            </a:r>
          </a:p>
        </p:txBody>
      </p:sp>
      <p:sp>
        <p:nvSpPr>
          <p:cNvPr id="3" name="Content Placeholder 2">
            <a:extLst>
              <a:ext uri="{FF2B5EF4-FFF2-40B4-BE49-F238E27FC236}">
                <a16:creationId xmlns:a16="http://schemas.microsoft.com/office/drawing/2014/main" id="{6896C6AB-9703-A146-C2DF-CD3FCE3ADDA4}"/>
              </a:ext>
            </a:extLst>
          </p:cNvPr>
          <p:cNvSpPr>
            <a:spLocks noGrp="1"/>
          </p:cNvSpPr>
          <p:nvPr>
            <p:ph idx="1"/>
          </p:nvPr>
        </p:nvSpPr>
        <p:spPr/>
        <p:txBody>
          <a:bodyPr/>
          <a:lstStyle/>
          <a:p>
            <a:r>
              <a:rPr lang="en-IN" dirty="0"/>
              <a:t>During pretraining the model learns the nuances of the language and learns to predict the next word in a sequence of words. </a:t>
            </a:r>
          </a:p>
        </p:txBody>
      </p:sp>
    </p:spTree>
    <p:extLst>
      <p:ext uri="{BB962C8B-B14F-4D97-AF65-F5344CB8AC3E}">
        <p14:creationId xmlns:p14="http://schemas.microsoft.com/office/powerpoint/2010/main" val="69403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74F2-C67B-E229-235D-C62F95456DF6}"/>
              </a:ext>
            </a:extLst>
          </p:cNvPr>
          <p:cNvSpPr>
            <a:spLocks noGrp="1"/>
          </p:cNvSpPr>
          <p:nvPr>
            <p:ph type="title"/>
          </p:nvPr>
        </p:nvSpPr>
        <p:spPr/>
        <p:txBody>
          <a:bodyPr>
            <a:noAutofit/>
          </a:bodyPr>
          <a:lstStyle/>
          <a:p>
            <a:r>
              <a:rPr lang="en-IN" sz="3600" dirty="0"/>
              <a:t>Discriminative and Generative Deep Learning Models</a:t>
            </a:r>
          </a:p>
        </p:txBody>
      </p:sp>
      <p:sp>
        <p:nvSpPr>
          <p:cNvPr id="3" name="Content Placeholder 2">
            <a:extLst>
              <a:ext uri="{FF2B5EF4-FFF2-40B4-BE49-F238E27FC236}">
                <a16:creationId xmlns:a16="http://schemas.microsoft.com/office/drawing/2014/main" id="{D7853077-A8E4-8C95-CC42-2DFA4E0DCF37}"/>
              </a:ext>
            </a:extLst>
          </p:cNvPr>
          <p:cNvSpPr>
            <a:spLocks noGrp="1"/>
          </p:cNvSpPr>
          <p:nvPr>
            <p:ph idx="1"/>
          </p:nvPr>
        </p:nvSpPr>
        <p:spPr>
          <a:xfrm>
            <a:off x="838200" y="992038"/>
            <a:ext cx="5858814" cy="5184925"/>
          </a:xfrm>
        </p:spPr>
        <p:txBody>
          <a:bodyPr>
            <a:normAutofit fontScale="85000" lnSpcReduction="20000"/>
          </a:bodyPr>
          <a:lstStyle/>
          <a:p>
            <a:r>
              <a:rPr lang="en-US" dirty="0"/>
              <a:t>Discriminative Models or conditional models are used for supervised learning. E.g., Logistic Regression, SVM, Decision Trees, Neural Nets, KNN, Random Forest etc. </a:t>
            </a:r>
          </a:p>
          <a:p>
            <a:endParaRPr lang="en-US" dirty="0"/>
          </a:p>
          <a:p>
            <a:r>
              <a:rPr lang="en-US" dirty="0"/>
              <a:t>Generative Models can be used to generate new data points (Text, images, audio, video, animation, 3D models etc.) that are like the data used for training these models. These usually are applied to solve unsupervised ML tasks. E.g., Bayesian networks, autoregressive models, generative adversarial networks, HMMS, LDA etc. </a:t>
            </a:r>
          </a:p>
          <a:p>
            <a:r>
              <a:rPr lang="en-US" dirty="0"/>
              <a:t>Generative language models such as GPT, LaMDA, PaLM, Llama, learn about patterns in language through training data and given some text, they predict what comes next. </a:t>
            </a:r>
            <a:endParaRPr lang="en-IN" dirty="0"/>
          </a:p>
        </p:txBody>
      </p:sp>
      <p:pic>
        <p:nvPicPr>
          <p:cNvPr id="4" name="Picture 3">
            <a:extLst>
              <a:ext uri="{FF2B5EF4-FFF2-40B4-BE49-F238E27FC236}">
                <a16:creationId xmlns:a16="http://schemas.microsoft.com/office/drawing/2014/main" id="{2862350D-728A-3725-0F83-3CAD35A6838C}"/>
              </a:ext>
            </a:extLst>
          </p:cNvPr>
          <p:cNvPicPr>
            <a:picLocks noChangeAspect="1"/>
          </p:cNvPicPr>
          <p:nvPr/>
        </p:nvPicPr>
        <p:blipFill>
          <a:blip r:embed="rId2"/>
          <a:stretch>
            <a:fillRect/>
          </a:stretch>
        </p:blipFill>
        <p:spPr>
          <a:xfrm>
            <a:off x="6555347" y="1120463"/>
            <a:ext cx="5203064" cy="4014284"/>
          </a:xfrm>
          <a:prstGeom prst="rect">
            <a:avLst/>
          </a:prstGeom>
        </p:spPr>
      </p:pic>
      <p:sp>
        <p:nvSpPr>
          <p:cNvPr id="5" name="TextBox 4">
            <a:extLst>
              <a:ext uri="{FF2B5EF4-FFF2-40B4-BE49-F238E27FC236}">
                <a16:creationId xmlns:a16="http://schemas.microsoft.com/office/drawing/2014/main" id="{19E2A151-0291-A901-0A20-D16AC50EFD0A}"/>
              </a:ext>
            </a:extLst>
          </p:cNvPr>
          <p:cNvSpPr txBox="1"/>
          <p:nvPr/>
        </p:nvSpPr>
        <p:spPr>
          <a:xfrm>
            <a:off x="7443989" y="5962918"/>
            <a:ext cx="4365298" cy="253916"/>
          </a:xfrm>
          <a:prstGeom prst="rect">
            <a:avLst/>
          </a:prstGeom>
          <a:noFill/>
        </p:spPr>
        <p:txBody>
          <a:bodyPr wrap="none" rtlCol="0">
            <a:spAutoFit/>
          </a:bodyPr>
          <a:lstStyle/>
          <a:p>
            <a:r>
              <a:rPr lang="en-US" sz="1050" dirty="0"/>
              <a:t>Source: https://vitalflux.com/generative-vs-discriminative-models-examples/</a:t>
            </a:r>
            <a:endParaRPr lang="en-IN" sz="1050" dirty="0"/>
          </a:p>
        </p:txBody>
      </p:sp>
    </p:spTree>
    <p:extLst>
      <p:ext uri="{BB962C8B-B14F-4D97-AF65-F5344CB8AC3E}">
        <p14:creationId xmlns:p14="http://schemas.microsoft.com/office/powerpoint/2010/main" val="1252951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FEA4-5FC8-E3F3-CD10-A34AB5B72767}"/>
              </a:ext>
            </a:extLst>
          </p:cNvPr>
          <p:cNvSpPr>
            <a:spLocks noGrp="1"/>
          </p:cNvSpPr>
          <p:nvPr>
            <p:ph type="title"/>
          </p:nvPr>
        </p:nvSpPr>
        <p:spPr/>
        <p:txBody>
          <a:bodyPr>
            <a:normAutofit fontScale="90000"/>
          </a:bodyPr>
          <a:lstStyle/>
          <a:p>
            <a:r>
              <a:rPr lang="en-IN" dirty="0"/>
              <a:t>Training LLMs: In-context Learning</a:t>
            </a:r>
          </a:p>
        </p:txBody>
      </p:sp>
      <p:sp>
        <p:nvSpPr>
          <p:cNvPr id="3" name="Content Placeholder 2">
            <a:extLst>
              <a:ext uri="{FF2B5EF4-FFF2-40B4-BE49-F238E27FC236}">
                <a16:creationId xmlns:a16="http://schemas.microsoft.com/office/drawing/2014/main" id="{3355444B-8608-0ABB-CBF8-81B6AFA7F531}"/>
              </a:ext>
            </a:extLst>
          </p:cNvPr>
          <p:cNvSpPr>
            <a:spLocks noGrp="1"/>
          </p:cNvSpPr>
          <p:nvPr>
            <p:ph idx="1"/>
          </p:nvPr>
        </p:nvSpPr>
        <p:spPr/>
        <p:txBody>
          <a:bodyPr/>
          <a:lstStyle/>
          <a:p>
            <a:pPr marL="0" indent="0">
              <a:buNone/>
            </a:pPr>
            <a:r>
              <a:rPr lang="en-US" dirty="0"/>
              <a:t>During prompting the model learns to improve its outputs. </a:t>
            </a:r>
          </a:p>
          <a:p>
            <a:pPr marL="0" indent="0">
              <a:buNone/>
            </a:pPr>
            <a:r>
              <a:rPr lang="en-US" dirty="0"/>
              <a:t>In-context learning involves: </a:t>
            </a:r>
          </a:p>
          <a:p>
            <a:r>
              <a:rPr lang="en-US" dirty="0"/>
              <a:t>Few shot learning without updating the parameters</a:t>
            </a:r>
          </a:p>
          <a:p>
            <a:r>
              <a:rPr lang="en-US" dirty="0"/>
              <a:t>Context distillation means we can specify conditions in the prompt and update the model parameters</a:t>
            </a:r>
          </a:p>
          <a:p>
            <a:endParaRPr lang="en-IN" dirty="0"/>
          </a:p>
        </p:txBody>
      </p:sp>
    </p:spTree>
    <p:extLst>
      <p:ext uri="{BB962C8B-B14F-4D97-AF65-F5344CB8AC3E}">
        <p14:creationId xmlns:p14="http://schemas.microsoft.com/office/powerpoint/2010/main" val="1783454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DFC8-C909-7191-C23C-2F873CCDE2C4}"/>
              </a:ext>
            </a:extLst>
          </p:cNvPr>
          <p:cNvSpPr>
            <a:spLocks noGrp="1"/>
          </p:cNvSpPr>
          <p:nvPr>
            <p:ph type="title"/>
          </p:nvPr>
        </p:nvSpPr>
        <p:spPr/>
        <p:txBody>
          <a:bodyPr>
            <a:normAutofit fontScale="90000"/>
          </a:bodyPr>
          <a:lstStyle/>
          <a:p>
            <a:r>
              <a:rPr lang="en-IN" dirty="0"/>
              <a:t>Training LLMs: Supervised Fine Tuning</a:t>
            </a:r>
          </a:p>
        </p:txBody>
      </p:sp>
      <p:sp>
        <p:nvSpPr>
          <p:cNvPr id="3" name="Content Placeholder 2">
            <a:extLst>
              <a:ext uri="{FF2B5EF4-FFF2-40B4-BE49-F238E27FC236}">
                <a16:creationId xmlns:a16="http://schemas.microsoft.com/office/drawing/2014/main" id="{9E3D1407-07D5-EC12-1DC1-4B4B77571720}"/>
              </a:ext>
            </a:extLst>
          </p:cNvPr>
          <p:cNvSpPr>
            <a:spLocks noGrp="1"/>
          </p:cNvSpPr>
          <p:nvPr>
            <p:ph idx="1"/>
          </p:nvPr>
        </p:nvSpPr>
        <p:spPr>
          <a:xfrm>
            <a:off x="838200" y="992038"/>
            <a:ext cx="10515600" cy="1897811"/>
          </a:xfrm>
        </p:spPr>
        <p:txBody>
          <a:bodyPr>
            <a:normAutofit fontScale="92500" lnSpcReduction="10000"/>
          </a:bodyPr>
          <a:lstStyle/>
          <a:p>
            <a:pPr marL="0" indent="0">
              <a:buNone/>
            </a:pPr>
            <a:r>
              <a:rPr lang="en-US" dirty="0"/>
              <a:t>We can fine tune a base model for a specific task.</a:t>
            </a:r>
          </a:p>
          <a:p>
            <a:pPr marL="0" indent="0">
              <a:buNone/>
            </a:pPr>
            <a:r>
              <a:rPr lang="en-US" dirty="0"/>
              <a:t>If the distribution of the data used to train your model is significantly different from your application, fine-tuning it with specific data will help. E.g., if you’re using an LLM for a medical application but its training data did not contain any medical literature. </a:t>
            </a:r>
          </a:p>
          <a:p>
            <a:pPr marL="0" indent="0">
              <a:buNone/>
            </a:pPr>
            <a:endParaRPr lang="en-IN" dirty="0"/>
          </a:p>
        </p:txBody>
      </p:sp>
      <p:pic>
        <p:nvPicPr>
          <p:cNvPr id="4" name="Picture 3">
            <a:extLst>
              <a:ext uri="{FF2B5EF4-FFF2-40B4-BE49-F238E27FC236}">
                <a16:creationId xmlns:a16="http://schemas.microsoft.com/office/drawing/2014/main" id="{87619962-8CFE-F2A7-A991-C98D9674F15A}"/>
              </a:ext>
            </a:extLst>
          </p:cNvPr>
          <p:cNvPicPr>
            <a:picLocks noChangeAspect="1"/>
          </p:cNvPicPr>
          <p:nvPr/>
        </p:nvPicPr>
        <p:blipFill>
          <a:blip r:embed="rId2"/>
          <a:stretch>
            <a:fillRect/>
          </a:stretch>
        </p:blipFill>
        <p:spPr>
          <a:xfrm>
            <a:off x="5727940" y="2647949"/>
            <a:ext cx="5710686" cy="3309938"/>
          </a:xfrm>
          <a:prstGeom prst="rect">
            <a:avLst/>
          </a:prstGeom>
        </p:spPr>
      </p:pic>
      <p:sp>
        <p:nvSpPr>
          <p:cNvPr id="6" name="TextBox 5">
            <a:extLst>
              <a:ext uri="{FF2B5EF4-FFF2-40B4-BE49-F238E27FC236}">
                <a16:creationId xmlns:a16="http://schemas.microsoft.com/office/drawing/2014/main" id="{9EB13C02-0E13-C1B7-696F-04F514863AFD}"/>
              </a:ext>
            </a:extLst>
          </p:cNvPr>
          <p:cNvSpPr txBox="1"/>
          <p:nvPr/>
        </p:nvSpPr>
        <p:spPr>
          <a:xfrm>
            <a:off x="5661085" y="6022039"/>
            <a:ext cx="6094562" cy="307777"/>
          </a:xfrm>
          <a:prstGeom prst="rect">
            <a:avLst/>
          </a:prstGeom>
          <a:noFill/>
        </p:spPr>
        <p:txBody>
          <a:bodyPr wrap="square">
            <a:spAutoFit/>
          </a:bodyPr>
          <a:lstStyle/>
          <a:p>
            <a:r>
              <a:rPr lang="en-IN" sz="1400" dirty="0"/>
              <a:t>Source: https://bdtechtalks.com/2023/07/10/llm-fine-tuning</a:t>
            </a:r>
          </a:p>
        </p:txBody>
      </p:sp>
    </p:spTree>
    <p:extLst>
      <p:ext uri="{BB962C8B-B14F-4D97-AF65-F5344CB8AC3E}">
        <p14:creationId xmlns:p14="http://schemas.microsoft.com/office/powerpoint/2010/main" val="4183138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D77E-7ABF-C7DC-EEC8-519C1D1E5087}"/>
              </a:ext>
            </a:extLst>
          </p:cNvPr>
          <p:cNvSpPr>
            <a:spLocks noGrp="1"/>
          </p:cNvSpPr>
          <p:nvPr>
            <p:ph type="title"/>
          </p:nvPr>
        </p:nvSpPr>
        <p:spPr/>
        <p:txBody>
          <a:bodyPr>
            <a:noAutofit/>
          </a:bodyPr>
          <a:lstStyle/>
          <a:p>
            <a:r>
              <a:rPr lang="en-IN" sz="3200" dirty="0"/>
              <a:t>Training LLMs: Reinforcement Learning from Human Feedback</a:t>
            </a:r>
          </a:p>
        </p:txBody>
      </p:sp>
      <p:sp>
        <p:nvSpPr>
          <p:cNvPr id="3" name="Content Placeholder 2">
            <a:extLst>
              <a:ext uri="{FF2B5EF4-FFF2-40B4-BE49-F238E27FC236}">
                <a16:creationId xmlns:a16="http://schemas.microsoft.com/office/drawing/2014/main" id="{73D24641-8B3E-EC8E-F49A-90F8CB614F2E}"/>
              </a:ext>
            </a:extLst>
          </p:cNvPr>
          <p:cNvSpPr>
            <a:spLocks noGrp="1"/>
          </p:cNvSpPr>
          <p:nvPr>
            <p:ph idx="1"/>
          </p:nvPr>
        </p:nvSpPr>
        <p:spPr/>
        <p:txBody>
          <a:bodyPr/>
          <a:lstStyle/>
          <a:p>
            <a:r>
              <a:rPr lang="en-IN" dirty="0"/>
              <a:t>An LLM can learn from user feedback and improve its outputs next time.</a:t>
            </a:r>
          </a:p>
          <a:p>
            <a:r>
              <a:rPr lang="en-IN" dirty="0"/>
              <a:t>This user feedback can help models be more aligned to human values, safety, fairness.</a:t>
            </a:r>
          </a:p>
          <a:p>
            <a:r>
              <a:rPr lang="en-IN" dirty="0"/>
              <a:t>There is a reward model. Uses responses of human users to rate the model performance. </a:t>
            </a:r>
          </a:p>
        </p:txBody>
      </p:sp>
      <p:sp>
        <p:nvSpPr>
          <p:cNvPr id="4" name="TextBox 3">
            <a:extLst>
              <a:ext uri="{FF2B5EF4-FFF2-40B4-BE49-F238E27FC236}">
                <a16:creationId xmlns:a16="http://schemas.microsoft.com/office/drawing/2014/main" id="{DA745FCF-F7A7-1388-124C-9BA819F30086}"/>
              </a:ext>
            </a:extLst>
          </p:cNvPr>
          <p:cNvSpPr txBox="1"/>
          <p:nvPr/>
        </p:nvSpPr>
        <p:spPr>
          <a:xfrm>
            <a:off x="3911251" y="5992297"/>
            <a:ext cx="6093912" cy="369332"/>
          </a:xfrm>
          <a:prstGeom prst="rect">
            <a:avLst/>
          </a:prstGeom>
          <a:noFill/>
        </p:spPr>
        <p:txBody>
          <a:bodyPr wrap="square">
            <a:spAutoFit/>
          </a:bodyPr>
          <a:lstStyle/>
          <a:p>
            <a:r>
              <a:rPr lang="en-IN" dirty="0"/>
              <a:t>Source: https://huggingface.co/blog/rlhf</a:t>
            </a:r>
          </a:p>
        </p:txBody>
      </p:sp>
    </p:spTree>
    <p:extLst>
      <p:ext uri="{BB962C8B-B14F-4D97-AF65-F5344CB8AC3E}">
        <p14:creationId xmlns:p14="http://schemas.microsoft.com/office/powerpoint/2010/main" val="2460369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430-8A98-F59A-63DA-912D91867FA9}"/>
              </a:ext>
            </a:extLst>
          </p:cNvPr>
          <p:cNvSpPr>
            <a:spLocks noGrp="1"/>
          </p:cNvSpPr>
          <p:nvPr>
            <p:ph type="title"/>
          </p:nvPr>
        </p:nvSpPr>
        <p:spPr/>
        <p:txBody>
          <a:bodyPr>
            <a:normAutofit fontScale="90000"/>
          </a:bodyPr>
          <a:lstStyle/>
          <a:p>
            <a:r>
              <a:rPr lang="en-IN"/>
              <a:t>Reinforcement Leaning with Human Feedback</a:t>
            </a:r>
            <a:endParaRPr lang="en-IN" dirty="0"/>
          </a:p>
        </p:txBody>
      </p:sp>
      <p:pic>
        <p:nvPicPr>
          <p:cNvPr id="1026" name="Picture 2">
            <a:extLst>
              <a:ext uri="{FF2B5EF4-FFF2-40B4-BE49-F238E27FC236}">
                <a16:creationId xmlns:a16="http://schemas.microsoft.com/office/drawing/2014/main" id="{516744D1-98D2-6839-18AB-0CD9125FF5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992188"/>
            <a:ext cx="10000785" cy="5184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0FD9DC-C873-250F-0DCD-384808B016CA}"/>
              </a:ext>
            </a:extLst>
          </p:cNvPr>
          <p:cNvSpPr txBox="1"/>
          <p:nvPr/>
        </p:nvSpPr>
        <p:spPr>
          <a:xfrm>
            <a:off x="4424819" y="5992297"/>
            <a:ext cx="6093912" cy="369332"/>
          </a:xfrm>
          <a:prstGeom prst="rect">
            <a:avLst/>
          </a:prstGeom>
          <a:noFill/>
        </p:spPr>
        <p:txBody>
          <a:bodyPr wrap="square">
            <a:spAutoFit/>
          </a:bodyPr>
          <a:lstStyle/>
          <a:p>
            <a:r>
              <a:rPr lang="en-IN" dirty="0"/>
              <a:t>Source: https://huggingface.co/blog/rlhf</a:t>
            </a:r>
          </a:p>
        </p:txBody>
      </p:sp>
    </p:spTree>
    <p:extLst>
      <p:ext uri="{BB962C8B-B14F-4D97-AF65-F5344CB8AC3E}">
        <p14:creationId xmlns:p14="http://schemas.microsoft.com/office/powerpoint/2010/main" val="3011021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EE89-EFBA-C8F4-3040-A91747CD8D2C}"/>
              </a:ext>
            </a:extLst>
          </p:cNvPr>
          <p:cNvSpPr>
            <a:spLocks noGrp="1"/>
          </p:cNvSpPr>
          <p:nvPr>
            <p:ph type="title"/>
          </p:nvPr>
        </p:nvSpPr>
        <p:spPr>
          <a:xfrm>
            <a:off x="838200" y="503148"/>
            <a:ext cx="10515600" cy="557901"/>
          </a:xfrm>
        </p:spPr>
        <p:txBody>
          <a:bodyPr>
            <a:noAutofit/>
          </a:bodyPr>
          <a:lstStyle/>
          <a:p>
            <a:r>
              <a:rPr lang="en-IN" sz="3600" dirty="0"/>
              <a:t>How do we as common users evaluate the performance of GenAI models?</a:t>
            </a:r>
          </a:p>
        </p:txBody>
      </p:sp>
      <p:sp>
        <p:nvSpPr>
          <p:cNvPr id="3" name="Content Placeholder 2">
            <a:extLst>
              <a:ext uri="{FF2B5EF4-FFF2-40B4-BE49-F238E27FC236}">
                <a16:creationId xmlns:a16="http://schemas.microsoft.com/office/drawing/2014/main" id="{5F4F2B17-471E-1213-04D3-763BAC239195}"/>
              </a:ext>
            </a:extLst>
          </p:cNvPr>
          <p:cNvSpPr>
            <a:spLocks noGrp="1"/>
          </p:cNvSpPr>
          <p:nvPr>
            <p:ph idx="1"/>
          </p:nvPr>
        </p:nvSpPr>
        <p:spPr>
          <a:xfrm>
            <a:off x="777815" y="1777042"/>
            <a:ext cx="10515600" cy="5184925"/>
          </a:xfrm>
        </p:spPr>
        <p:txBody>
          <a:bodyPr/>
          <a:lstStyle/>
          <a:p>
            <a:r>
              <a:rPr lang="en-IN" dirty="0"/>
              <a:t>High quality content generation.</a:t>
            </a:r>
          </a:p>
          <a:p>
            <a:r>
              <a:rPr lang="en-IN" dirty="0"/>
              <a:t>Less bias in output.</a:t>
            </a:r>
          </a:p>
          <a:p>
            <a:r>
              <a:rPr lang="en-IN" dirty="0"/>
              <a:t>Fast content generation.</a:t>
            </a:r>
          </a:p>
          <a:p>
            <a:endParaRPr lang="en-IN" dirty="0"/>
          </a:p>
          <a:p>
            <a:pPr marL="0" indent="0">
              <a:buNone/>
            </a:pPr>
            <a:r>
              <a:rPr lang="en-IN" dirty="0"/>
              <a:t>How do researchers and developers evaluate models:</a:t>
            </a:r>
          </a:p>
          <a:p>
            <a:r>
              <a:rPr lang="en-US" dirty="0"/>
              <a:t>Perplexity, cross entropy, and bits-per-character (BPC), performance on downstream tasks -GLUE (General Language Understanding Evaluation (GLUE</a:t>
            </a:r>
            <a:r>
              <a:rPr lang="en-US"/>
              <a:t>) benchmark) score</a:t>
            </a:r>
            <a:r>
              <a:rPr lang="en-US" dirty="0"/>
              <a:t>.</a:t>
            </a:r>
            <a:endParaRPr lang="en-IN" dirty="0"/>
          </a:p>
        </p:txBody>
      </p:sp>
    </p:spTree>
    <p:extLst>
      <p:ext uri="{BB962C8B-B14F-4D97-AF65-F5344CB8AC3E}">
        <p14:creationId xmlns:p14="http://schemas.microsoft.com/office/powerpoint/2010/main" val="3650618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0661-9951-69AE-FE63-2F97FB1F92C6}"/>
              </a:ext>
            </a:extLst>
          </p:cNvPr>
          <p:cNvSpPr>
            <a:spLocks noGrp="1"/>
          </p:cNvSpPr>
          <p:nvPr>
            <p:ph type="title"/>
          </p:nvPr>
        </p:nvSpPr>
        <p:spPr/>
        <p:txBody>
          <a:bodyPr>
            <a:normAutofit fontScale="90000"/>
          </a:bodyPr>
          <a:lstStyle/>
          <a:p>
            <a:r>
              <a:rPr lang="en-IN" dirty="0"/>
              <a:t>Prompting LLMs</a:t>
            </a:r>
          </a:p>
        </p:txBody>
      </p:sp>
      <p:sp>
        <p:nvSpPr>
          <p:cNvPr id="3" name="Content Placeholder 2">
            <a:extLst>
              <a:ext uri="{FF2B5EF4-FFF2-40B4-BE49-F238E27FC236}">
                <a16:creationId xmlns:a16="http://schemas.microsoft.com/office/drawing/2014/main" id="{1D167497-2A42-F104-83A3-572AEBA8DF02}"/>
              </a:ext>
            </a:extLst>
          </p:cNvPr>
          <p:cNvSpPr>
            <a:spLocks noGrp="1"/>
          </p:cNvSpPr>
          <p:nvPr>
            <p:ph idx="1"/>
          </p:nvPr>
        </p:nvSpPr>
        <p:spPr/>
        <p:txBody>
          <a:bodyPr/>
          <a:lstStyle/>
          <a:p>
            <a:r>
              <a:rPr lang="en-US" dirty="0"/>
              <a:t>The input text that we pass to an LLM is known as a </a:t>
            </a:r>
            <a:r>
              <a:rPr lang="en-US" b="1" dirty="0"/>
              <a:t>prompt</a:t>
            </a:r>
            <a:r>
              <a:rPr lang="en-US" dirty="0"/>
              <a:t>. </a:t>
            </a:r>
          </a:p>
          <a:p>
            <a:r>
              <a:rPr lang="en-US" dirty="0"/>
              <a:t>The space or memory that is available to the prompt is called the </a:t>
            </a:r>
            <a:r>
              <a:rPr lang="en-US" b="1" dirty="0"/>
              <a:t>context window. </a:t>
            </a:r>
            <a:r>
              <a:rPr lang="en-US" dirty="0"/>
              <a:t>4000 tokens for ChatGPT.</a:t>
            </a:r>
          </a:p>
          <a:p>
            <a:r>
              <a:rPr lang="en-US" dirty="0"/>
              <a:t>The output of the model is called a </a:t>
            </a:r>
            <a:r>
              <a:rPr lang="en-US" b="1" dirty="0"/>
              <a:t>completion.</a:t>
            </a:r>
            <a:r>
              <a:rPr lang="en-US" dirty="0"/>
              <a:t> The completion is comprised of the text contained in the original prompt, followed by the generated text. </a:t>
            </a:r>
            <a:endParaRPr lang="en-IN" dirty="0"/>
          </a:p>
          <a:p>
            <a:r>
              <a:rPr lang="en-US" dirty="0"/>
              <a:t>The act of using the model to generate text is known as </a:t>
            </a:r>
            <a:r>
              <a:rPr lang="en-US" b="1" dirty="0"/>
              <a:t>inference</a:t>
            </a:r>
            <a:r>
              <a:rPr lang="en-US" dirty="0"/>
              <a:t>. </a:t>
            </a:r>
          </a:p>
          <a:p>
            <a:endParaRPr lang="en-IN" dirty="0"/>
          </a:p>
        </p:txBody>
      </p:sp>
    </p:spTree>
    <p:extLst>
      <p:ext uri="{BB962C8B-B14F-4D97-AF65-F5344CB8AC3E}">
        <p14:creationId xmlns:p14="http://schemas.microsoft.com/office/powerpoint/2010/main" val="770436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D4ED-AF6D-92F5-8C01-F828E7E25B05}"/>
              </a:ext>
            </a:extLst>
          </p:cNvPr>
          <p:cNvSpPr>
            <a:spLocks noGrp="1"/>
          </p:cNvSpPr>
          <p:nvPr>
            <p:ph type="title"/>
          </p:nvPr>
        </p:nvSpPr>
        <p:spPr/>
        <p:txBody>
          <a:bodyPr>
            <a:normAutofit fontScale="90000"/>
          </a:bodyPr>
          <a:lstStyle/>
          <a:p>
            <a:r>
              <a:rPr lang="en-IN" dirty="0"/>
              <a:t>Interacting with LLMs</a:t>
            </a:r>
          </a:p>
        </p:txBody>
      </p:sp>
      <p:sp>
        <p:nvSpPr>
          <p:cNvPr id="3" name="Content Placeholder 2">
            <a:extLst>
              <a:ext uri="{FF2B5EF4-FFF2-40B4-BE49-F238E27FC236}">
                <a16:creationId xmlns:a16="http://schemas.microsoft.com/office/drawing/2014/main" id="{8B4B2DD1-1481-4814-DECB-AE856087A62A}"/>
              </a:ext>
            </a:extLst>
          </p:cNvPr>
          <p:cNvSpPr>
            <a:spLocks noGrp="1"/>
          </p:cNvSpPr>
          <p:nvPr>
            <p:ph idx="1"/>
          </p:nvPr>
        </p:nvSpPr>
        <p:spPr/>
        <p:txBody>
          <a:bodyPr>
            <a:normAutofit/>
          </a:bodyPr>
          <a:lstStyle/>
          <a:p>
            <a:r>
              <a:rPr lang="en-US" dirty="0"/>
              <a:t>We used to interact with a conventional machine learning models using </a:t>
            </a:r>
            <a:r>
              <a:rPr lang="en-US" b="1" dirty="0"/>
              <a:t>computer code </a:t>
            </a:r>
            <a:r>
              <a:rPr lang="en-US" dirty="0"/>
              <a:t>to access libraries and APIs.</a:t>
            </a:r>
          </a:p>
          <a:p>
            <a:r>
              <a:rPr lang="en-US" dirty="0"/>
              <a:t>But we can interact with large language models </a:t>
            </a:r>
            <a:r>
              <a:rPr lang="en-US" b="1" dirty="0"/>
              <a:t>using natural language or human written instructions (Prompts).</a:t>
            </a:r>
          </a:p>
          <a:p>
            <a:r>
              <a:rPr lang="en-US" dirty="0"/>
              <a:t>Prompts can </a:t>
            </a:r>
            <a:r>
              <a:rPr lang="en-US" b="1" dirty="0"/>
              <a:t>be text, an image, a video, a design, musical notes, or any input that the AI system can process</a:t>
            </a:r>
            <a:r>
              <a:rPr lang="en-US" dirty="0"/>
              <a:t>. </a:t>
            </a:r>
          </a:p>
          <a:p>
            <a:r>
              <a:rPr lang="en-US" dirty="0"/>
              <a:t>You can customize the output from a model by providing feedback to the model. This is called </a:t>
            </a:r>
            <a:r>
              <a:rPr lang="en-US" b="1" dirty="0"/>
              <a:t>Reinforcement Learning using Human Feedback.  </a:t>
            </a:r>
          </a:p>
          <a:p>
            <a:r>
              <a:rPr lang="en-US" dirty="0"/>
              <a:t>You can also customize the results with feedback about the </a:t>
            </a:r>
            <a:r>
              <a:rPr lang="en-US" b="1" dirty="0"/>
              <a:t>style, tone </a:t>
            </a:r>
            <a:r>
              <a:rPr lang="en-US" dirty="0"/>
              <a:t>and other elements you want the generated content to reflect.</a:t>
            </a:r>
            <a:endParaRPr lang="en-IN" dirty="0"/>
          </a:p>
          <a:p>
            <a:endParaRPr lang="en-US" dirty="0"/>
          </a:p>
          <a:p>
            <a:endParaRPr lang="en-US" dirty="0"/>
          </a:p>
          <a:p>
            <a:endParaRPr lang="en-IN" dirty="0"/>
          </a:p>
        </p:txBody>
      </p:sp>
    </p:spTree>
    <p:extLst>
      <p:ext uri="{BB962C8B-B14F-4D97-AF65-F5344CB8AC3E}">
        <p14:creationId xmlns:p14="http://schemas.microsoft.com/office/powerpoint/2010/main" val="2163637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21A1-DA25-1631-D400-B17B39169BC5}"/>
              </a:ext>
            </a:extLst>
          </p:cNvPr>
          <p:cNvSpPr>
            <a:spLocks noGrp="1"/>
          </p:cNvSpPr>
          <p:nvPr>
            <p:ph type="title"/>
          </p:nvPr>
        </p:nvSpPr>
        <p:spPr/>
        <p:txBody>
          <a:bodyPr>
            <a:normAutofit fontScale="90000"/>
          </a:bodyPr>
          <a:lstStyle/>
          <a:p>
            <a:r>
              <a:rPr lang="en-IN" dirty="0"/>
              <a:t>Prompting Engineering</a:t>
            </a:r>
          </a:p>
        </p:txBody>
      </p:sp>
      <p:sp>
        <p:nvSpPr>
          <p:cNvPr id="3" name="Content Placeholder 2">
            <a:extLst>
              <a:ext uri="{FF2B5EF4-FFF2-40B4-BE49-F238E27FC236}">
                <a16:creationId xmlns:a16="http://schemas.microsoft.com/office/drawing/2014/main" id="{AE91B34F-9B1F-FF3C-7589-5181B7810ECB}"/>
              </a:ext>
            </a:extLst>
          </p:cNvPr>
          <p:cNvSpPr>
            <a:spLocks noGrp="1"/>
          </p:cNvSpPr>
          <p:nvPr>
            <p:ph idx="1"/>
          </p:nvPr>
        </p:nvSpPr>
        <p:spPr>
          <a:xfrm>
            <a:off x="838200" y="992038"/>
            <a:ext cx="6231194" cy="5184925"/>
          </a:xfrm>
        </p:spPr>
        <p:txBody>
          <a:bodyPr>
            <a:normAutofit lnSpcReduction="10000"/>
          </a:bodyPr>
          <a:lstStyle/>
          <a:p>
            <a:r>
              <a:rPr lang="en-US" dirty="0"/>
              <a:t>Prompt engineering is a set of practices in that allows us to create input text for LLMs such that it yields desirable or useful results. </a:t>
            </a:r>
          </a:p>
          <a:p>
            <a:r>
              <a:rPr lang="en-US" dirty="0"/>
              <a:t>Prompt engineering allows us to convert one or several tasks to a prompt-based dataset that a language model is then trained to learn. </a:t>
            </a:r>
          </a:p>
          <a:p>
            <a:r>
              <a:rPr lang="en-US" dirty="0"/>
              <a:t>E.g.,</a:t>
            </a:r>
            <a:r>
              <a:rPr lang="en-IN" dirty="0"/>
              <a:t> OpenAI’s CLIP (Contrastive Language Image Pre-Training) Model is a model that uses prompts to classify Images and captions from over 400 million image-caption Pairs.</a:t>
            </a:r>
          </a:p>
          <a:p>
            <a:endParaRPr lang="en-US" dirty="0"/>
          </a:p>
        </p:txBody>
      </p:sp>
      <p:sp>
        <p:nvSpPr>
          <p:cNvPr id="5" name="TextBox 4">
            <a:extLst>
              <a:ext uri="{FF2B5EF4-FFF2-40B4-BE49-F238E27FC236}">
                <a16:creationId xmlns:a16="http://schemas.microsoft.com/office/drawing/2014/main" id="{ED0A8C05-E010-BD5B-F3D3-F92EC2C242D5}"/>
              </a:ext>
            </a:extLst>
          </p:cNvPr>
          <p:cNvSpPr txBox="1"/>
          <p:nvPr/>
        </p:nvSpPr>
        <p:spPr>
          <a:xfrm>
            <a:off x="7712965" y="6222971"/>
            <a:ext cx="3721212" cy="276999"/>
          </a:xfrm>
          <a:prstGeom prst="rect">
            <a:avLst/>
          </a:prstGeom>
          <a:noFill/>
        </p:spPr>
        <p:txBody>
          <a:bodyPr wrap="none" rtlCol="0">
            <a:spAutoFit/>
          </a:bodyPr>
          <a:lstStyle/>
          <a:p>
            <a:r>
              <a:rPr lang="en-IN" sz="1200" dirty="0"/>
              <a:t>Source: https://fourweekmba.com/prompt-engineering/</a:t>
            </a:r>
          </a:p>
        </p:txBody>
      </p:sp>
      <p:pic>
        <p:nvPicPr>
          <p:cNvPr id="6" name="Content Placeholder 3">
            <a:extLst>
              <a:ext uri="{FF2B5EF4-FFF2-40B4-BE49-F238E27FC236}">
                <a16:creationId xmlns:a16="http://schemas.microsoft.com/office/drawing/2014/main" id="{2BF50C4C-AE32-B53D-0370-72FE3A3F9376}"/>
              </a:ext>
            </a:extLst>
          </p:cNvPr>
          <p:cNvPicPr>
            <a:picLocks noChangeAspect="1"/>
          </p:cNvPicPr>
          <p:nvPr/>
        </p:nvPicPr>
        <p:blipFill rotWithShape="1">
          <a:blip r:embed="rId2"/>
          <a:srcRect l="10164" t="31598" r="29546" b="11024"/>
          <a:stretch/>
        </p:blipFill>
        <p:spPr>
          <a:xfrm>
            <a:off x="7069394" y="1124034"/>
            <a:ext cx="4918014" cy="5052929"/>
          </a:xfrm>
          <a:prstGeom prst="rect">
            <a:avLst/>
          </a:prstGeom>
        </p:spPr>
      </p:pic>
    </p:spTree>
    <p:extLst>
      <p:ext uri="{BB962C8B-B14F-4D97-AF65-F5344CB8AC3E}">
        <p14:creationId xmlns:p14="http://schemas.microsoft.com/office/powerpoint/2010/main" val="1942131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C388-C876-7A82-797B-2C78BFC123F5}"/>
              </a:ext>
            </a:extLst>
          </p:cNvPr>
          <p:cNvSpPr>
            <a:spLocks noGrp="1"/>
          </p:cNvSpPr>
          <p:nvPr>
            <p:ph type="title"/>
          </p:nvPr>
        </p:nvSpPr>
        <p:spPr/>
        <p:txBody>
          <a:bodyPr>
            <a:normAutofit fontScale="90000"/>
          </a:bodyPr>
          <a:lstStyle/>
          <a:p>
            <a:r>
              <a:rPr lang="en-IN" dirty="0"/>
              <a:t>Popular Gen AI Models</a:t>
            </a:r>
          </a:p>
        </p:txBody>
      </p:sp>
      <p:sp>
        <p:nvSpPr>
          <p:cNvPr id="3" name="Content Placeholder 2">
            <a:extLst>
              <a:ext uri="{FF2B5EF4-FFF2-40B4-BE49-F238E27FC236}">
                <a16:creationId xmlns:a16="http://schemas.microsoft.com/office/drawing/2014/main" id="{809AB85E-543F-28BE-BAEA-B4AA255BD596}"/>
              </a:ext>
            </a:extLst>
          </p:cNvPr>
          <p:cNvSpPr>
            <a:spLocks noGrp="1"/>
          </p:cNvSpPr>
          <p:nvPr>
            <p:ph idx="1"/>
          </p:nvPr>
        </p:nvSpPr>
        <p:spPr/>
        <p:txBody>
          <a:bodyPr>
            <a:normAutofit lnSpcReduction="10000"/>
          </a:bodyPr>
          <a:lstStyle/>
          <a:p>
            <a:r>
              <a:rPr lang="en-US" b="1" dirty="0"/>
              <a:t>Dall-E</a:t>
            </a:r>
            <a:r>
              <a:rPr lang="en-US" dirty="0"/>
              <a:t>. Dall-E is a multimodal AI app that identifies connections across multiple media, such as vision, text and audio. It connects the meaning of words to visual elements and generates images from text description. It is trained on large set of images and their associated text descriptions.</a:t>
            </a:r>
          </a:p>
          <a:p>
            <a:r>
              <a:rPr lang="en-US" b="1" dirty="0"/>
              <a:t>ChatGPT</a:t>
            </a:r>
            <a:r>
              <a:rPr lang="en-US" dirty="0"/>
              <a:t>. Based on OpenAI’s GPT3.5 (Nov 2022) foundational model. You can interact with this chatbot and fine-tune text responses via a chat interface with interactive feedback. GPT-4 was released March 14, 2023. Microsoft provides integrated version of GPT into its Bing search engine.</a:t>
            </a:r>
          </a:p>
          <a:p>
            <a:r>
              <a:rPr lang="en-US" b="1" dirty="0"/>
              <a:t>Bard.</a:t>
            </a:r>
            <a:r>
              <a:rPr lang="en-US" dirty="0"/>
              <a:t> Google Bard is built on a lightweight version of LaMDA family of large language models. Google’s PaLM 2 is the new version which is more efficient.</a:t>
            </a:r>
            <a:endParaRPr lang="en-IN" dirty="0"/>
          </a:p>
        </p:txBody>
      </p:sp>
    </p:spTree>
    <p:extLst>
      <p:ext uri="{BB962C8B-B14F-4D97-AF65-F5344CB8AC3E}">
        <p14:creationId xmlns:p14="http://schemas.microsoft.com/office/powerpoint/2010/main" val="3900316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7928-6FEA-EF64-A1C2-F02A072C3B60}"/>
              </a:ext>
            </a:extLst>
          </p:cNvPr>
          <p:cNvSpPr>
            <a:spLocks noGrp="1"/>
          </p:cNvSpPr>
          <p:nvPr>
            <p:ph type="title"/>
          </p:nvPr>
        </p:nvSpPr>
        <p:spPr/>
        <p:txBody>
          <a:bodyPr>
            <a:normAutofit fontScale="90000"/>
          </a:bodyPr>
          <a:lstStyle/>
          <a:p>
            <a:r>
              <a:rPr lang="en-IN" dirty="0"/>
              <a:t>AI Tools based on GenAI models</a:t>
            </a:r>
          </a:p>
        </p:txBody>
      </p:sp>
      <p:sp>
        <p:nvSpPr>
          <p:cNvPr id="3" name="Content Placeholder 2">
            <a:extLst>
              <a:ext uri="{FF2B5EF4-FFF2-40B4-BE49-F238E27FC236}">
                <a16:creationId xmlns:a16="http://schemas.microsoft.com/office/drawing/2014/main" id="{FFB20074-FE61-50A3-2AE0-EAF7B7C61E59}"/>
              </a:ext>
            </a:extLst>
          </p:cNvPr>
          <p:cNvSpPr>
            <a:spLocks noGrp="1"/>
          </p:cNvSpPr>
          <p:nvPr>
            <p:ph idx="1"/>
          </p:nvPr>
        </p:nvSpPr>
        <p:spPr>
          <a:xfrm>
            <a:off x="838200" y="1267611"/>
            <a:ext cx="10515600" cy="5184925"/>
          </a:xfrm>
        </p:spPr>
        <p:txBody>
          <a:bodyPr/>
          <a:lstStyle/>
          <a:p>
            <a:r>
              <a:rPr lang="en-IN" dirty="0"/>
              <a:t>Text generation tools GPT, Jasper, AI-Writer and Lex.</a:t>
            </a:r>
          </a:p>
          <a:p>
            <a:r>
              <a:rPr lang="en-IN" dirty="0"/>
              <a:t>Image generation tools Dall-E 2, Midjourney and Stable Diffusion.</a:t>
            </a:r>
          </a:p>
          <a:p>
            <a:r>
              <a:rPr lang="en-IN" dirty="0"/>
              <a:t>Music generation tools Amper, </a:t>
            </a:r>
            <a:r>
              <a:rPr lang="en-IN" dirty="0" err="1"/>
              <a:t>Dadabots</a:t>
            </a:r>
            <a:r>
              <a:rPr lang="en-IN" dirty="0"/>
              <a:t> and </a:t>
            </a:r>
            <a:r>
              <a:rPr lang="en-IN" dirty="0" err="1"/>
              <a:t>MuseNet</a:t>
            </a:r>
            <a:r>
              <a:rPr lang="en-IN" dirty="0"/>
              <a:t>.</a:t>
            </a:r>
          </a:p>
          <a:p>
            <a:r>
              <a:rPr lang="en-IN" dirty="0"/>
              <a:t>Code generation tools </a:t>
            </a:r>
            <a:r>
              <a:rPr lang="en-IN" dirty="0" err="1"/>
              <a:t>CodeStarter</a:t>
            </a:r>
            <a:r>
              <a:rPr lang="en-IN" dirty="0"/>
              <a:t>, Codex, GitHub Copilot, </a:t>
            </a:r>
            <a:r>
              <a:rPr lang="en-IN" dirty="0" err="1"/>
              <a:t>Tabnine</a:t>
            </a:r>
            <a:r>
              <a:rPr lang="en-IN" dirty="0"/>
              <a:t>.</a:t>
            </a:r>
          </a:p>
          <a:p>
            <a:r>
              <a:rPr lang="en-IN" dirty="0"/>
              <a:t>Voice synthesis tools Descript, </a:t>
            </a:r>
            <a:r>
              <a:rPr lang="en-IN" dirty="0" err="1"/>
              <a:t>Listnr</a:t>
            </a:r>
            <a:r>
              <a:rPr lang="en-IN" dirty="0"/>
              <a:t>, Podcast.ai.</a:t>
            </a:r>
          </a:p>
        </p:txBody>
      </p:sp>
    </p:spTree>
    <p:extLst>
      <p:ext uri="{BB962C8B-B14F-4D97-AF65-F5344CB8AC3E}">
        <p14:creationId xmlns:p14="http://schemas.microsoft.com/office/powerpoint/2010/main" val="94334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1CE9-A931-7DCE-381D-11CE995978E2}"/>
              </a:ext>
            </a:extLst>
          </p:cNvPr>
          <p:cNvSpPr>
            <a:spLocks noGrp="1"/>
          </p:cNvSpPr>
          <p:nvPr>
            <p:ph type="title"/>
          </p:nvPr>
        </p:nvSpPr>
        <p:spPr/>
        <p:txBody>
          <a:bodyPr>
            <a:noAutofit/>
          </a:bodyPr>
          <a:lstStyle/>
          <a:p>
            <a:r>
              <a:rPr lang="en-US" sz="3600" dirty="0"/>
              <a:t>The absolute basics - Bayes Classifier</a:t>
            </a:r>
            <a:endParaRPr lang="en-IN" sz="3600" dirty="0"/>
          </a:p>
        </p:txBody>
      </p:sp>
      <p:sp>
        <p:nvSpPr>
          <p:cNvPr id="3" name="Content Placeholder 2">
            <a:extLst>
              <a:ext uri="{FF2B5EF4-FFF2-40B4-BE49-F238E27FC236}">
                <a16:creationId xmlns:a16="http://schemas.microsoft.com/office/drawing/2014/main" id="{462F5BFC-0E72-9967-845B-30F84D42D436}"/>
              </a:ext>
            </a:extLst>
          </p:cNvPr>
          <p:cNvSpPr>
            <a:spLocks noGrp="1"/>
          </p:cNvSpPr>
          <p:nvPr>
            <p:ph idx="1"/>
          </p:nvPr>
        </p:nvSpPr>
        <p:spPr/>
        <p:txBody>
          <a:bodyPr/>
          <a:lstStyle/>
          <a:p>
            <a:r>
              <a:rPr lang="en-US" sz="2400" dirty="0"/>
              <a:t>Let's say you have input data x and you want to classify the data into labels y. You can do this using Naïve Bayes Classifier or Logistic Regression classifier. Bayes is a generative model, LR is discriminative.</a:t>
            </a:r>
          </a:p>
          <a:p>
            <a:r>
              <a:rPr lang="en-US" sz="2400" dirty="0"/>
              <a:t>A generative model learns the joint probability distribution p(</a:t>
            </a:r>
            <a:r>
              <a:rPr lang="en-US" sz="2400" dirty="0" err="1"/>
              <a:t>x,y</a:t>
            </a:r>
            <a:r>
              <a:rPr lang="en-US" sz="2400" dirty="0"/>
              <a:t>) and a discriminative model learns the conditional probability distribution p(</a:t>
            </a:r>
            <a:r>
              <a:rPr lang="en-US" sz="2400" dirty="0" err="1"/>
              <a:t>y|x</a:t>
            </a:r>
            <a:r>
              <a:rPr lang="en-US" sz="2400" dirty="0"/>
              <a:t>).</a:t>
            </a:r>
          </a:p>
          <a:p>
            <a:r>
              <a:rPr lang="en-US" sz="2400" dirty="0"/>
              <a:t>E.g., we have data in the form (</a:t>
            </a:r>
            <a:r>
              <a:rPr lang="en-US" sz="2400" dirty="0" err="1"/>
              <a:t>x,y</a:t>
            </a:r>
            <a:r>
              <a:rPr lang="en-US" sz="2400" dirty="0"/>
              <a:t>): (1,0), (1,0), (2,0), (2, 1)</a:t>
            </a:r>
          </a:p>
          <a:p>
            <a:endParaRPr lang="en-IN" dirty="0"/>
          </a:p>
        </p:txBody>
      </p:sp>
      <p:pic>
        <p:nvPicPr>
          <p:cNvPr id="6" name="Picture 5">
            <a:extLst>
              <a:ext uri="{FF2B5EF4-FFF2-40B4-BE49-F238E27FC236}">
                <a16:creationId xmlns:a16="http://schemas.microsoft.com/office/drawing/2014/main" id="{402309C3-3C89-0016-95F9-ED1AC75AF097}"/>
              </a:ext>
            </a:extLst>
          </p:cNvPr>
          <p:cNvPicPr>
            <a:picLocks noChangeAspect="1"/>
          </p:cNvPicPr>
          <p:nvPr/>
        </p:nvPicPr>
        <p:blipFill>
          <a:blip r:embed="rId2"/>
          <a:stretch>
            <a:fillRect/>
          </a:stretch>
        </p:blipFill>
        <p:spPr>
          <a:xfrm>
            <a:off x="1183582" y="3429000"/>
            <a:ext cx="3762043" cy="3147716"/>
          </a:xfrm>
          <a:prstGeom prst="rect">
            <a:avLst/>
          </a:prstGeom>
        </p:spPr>
      </p:pic>
      <p:sp>
        <p:nvSpPr>
          <p:cNvPr id="5" name="TextBox 4">
            <a:extLst>
              <a:ext uri="{FF2B5EF4-FFF2-40B4-BE49-F238E27FC236}">
                <a16:creationId xmlns:a16="http://schemas.microsoft.com/office/drawing/2014/main" id="{D09BE723-A254-ADDB-87E6-E54872C5067F}"/>
              </a:ext>
            </a:extLst>
          </p:cNvPr>
          <p:cNvSpPr txBox="1"/>
          <p:nvPr/>
        </p:nvSpPr>
        <p:spPr>
          <a:xfrm>
            <a:off x="5259238" y="5869186"/>
            <a:ext cx="6094562" cy="523220"/>
          </a:xfrm>
          <a:prstGeom prst="rect">
            <a:avLst/>
          </a:prstGeom>
          <a:noFill/>
        </p:spPr>
        <p:txBody>
          <a:bodyPr wrap="square">
            <a:spAutoFit/>
          </a:bodyPr>
          <a:lstStyle/>
          <a:p>
            <a:r>
              <a:rPr lang="en-IN" sz="1400" dirty="0"/>
              <a:t>Source: https://stackoverflow.com/questions/879432/what-is-the-difference-between-a-generative-and-a-discriminative-algorithm</a:t>
            </a:r>
          </a:p>
        </p:txBody>
      </p:sp>
      <p:pic>
        <p:nvPicPr>
          <p:cNvPr id="9" name="Picture 8">
            <a:extLst>
              <a:ext uri="{FF2B5EF4-FFF2-40B4-BE49-F238E27FC236}">
                <a16:creationId xmlns:a16="http://schemas.microsoft.com/office/drawing/2014/main" id="{79BA6AF5-FC08-9C95-8F17-9E32330CF719}"/>
              </a:ext>
            </a:extLst>
          </p:cNvPr>
          <p:cNvPicPr>
            <a:picLocks noChangeAspect="1"/>
          </p:cNvPicPr>
          <p:nvPr/>
        </p:nvPicPr>
        <p:blipFill>
          <a:blip r:embed="rId3"/>
          <a:stretch>
            <a:fillRect/>
          </a:stretch>
        </p:blipFill>
        <p:spPr>
          <a:xfrm>
            <a:off x="5722224" y="3597215"/>
            <a:ext cx="1948095" cy="1634074"/>
          </a:xfrm>
          <a:prstGeom prst="rect">
            <a:avLst/>
          </a:prstGeom>
        </p:spPr>
      </p:pic>
      <p:pic>
        <p:nvPicPr>
          <p:cNvPr id="11" name="Picture 10">
            <a:extLst>
              <a:ext uri="{FF2B5EF4-FFF2-40B4-BE49-F238E27FC236}">
                <a16:creationId xmlns:a16="http://schemas.microsoft.com/office/drawing/2014/main" id="{6219B583-23D5-4A77-DB80-118BD41EA8B5}"/>
              </a:ext>
            </a:extLst>
          </p:cNvPr>
          <p:cNvPicPr>
            <a:picLocks noChangeAspect="1"/>
          </p:cNvPicPr>
          <p:nvPr/>
        </p:nvPicPr>
        <p:blipFill>
          <a:blip r:embed="rId4"/>
          <a:stretch>
            <a:fillRect/>
          </a:stretch>
        </p:blipFill>
        <p:spPr>
          <a:xfrm>
            <a:off x="8445260" y="3544906"/>
            <a:ext cx="2133600" cy="2143125"/>
          </a:xfrm>
          <a:prstGeom prst="rect">
            <a:avLst/>
          </a:prstGeom>
        </p:spPr>
      </p:pic>
      <p:sp>
        <p:nvSpPr>
          <p:cNvPr id="12" name="TextBox 11">
            <a:extLst>
              <a:ext uri="{FF2B5EF4-FFF2-40B4-BE49-F238E27FC236}">
                <a16:creationId xmlns:a16="http://schemas.microsoft.com/office/drawing/2014/main" id="{AA73284C-F07E-4CB0-7F33-62DA6728F8A8}"/>
              </a:ext>
            </a:extLst>
          </p:cNvPr>
          <p:cNvSpPr txBox="1"/>
          <p:nvPr/>
        </p:nvSpPr>
        <p:spPr>
          <a:xfrm>
            <a:off x="8238716" y="3399834"/>
            <a:ext cx="2327368" cy="369332"/>
          </a:xfrm>
          <a:prstGeom prst="rect">
            <a:avLst/>
          </a:prstGeom>
          <a:noFill/>
        </p:spPr>
        <p:txBody>
          <a:bodyPr wrap="none" rtlCol="0">
            <a:spAutoFit/>
          </a:bodyPr>
          <a:lstStyle/>
          <a:p>
            <a:r>
              <a:rPr lang="en-IN" dirty="0"/>
              <a:t>Conditional Probability</a:t>
            </a:r>
          </a:p>
        </p:txBody>
      </p:sp>
    </p:spTree>
    <p:extLst>
      <p:ext uri="{BB962C8B-B14F-4D97-AF65-F5344CB8AC3E}">
        <p14:creationId xmlns:p14="http://schemas.microsoft.com/office/powerpoint/2010/main" val="3412397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EBFE-F4D3-0185-1043-B7B9C0431D8D}"/>
              </a:ext>
            </a:extLst>
          </p:cNvPr>
          <p:cNvSpPr>
            <a:spLocks noGrp="1"/>
          </p:cNvSpPr>
          <p:nvPr>
            <p:ph type="title"/>
          </p:nvPr>
        </p:nvSpPr>
        <p:spPr/>
        <p:txBody>
          <a:bodyPr>
            <a:normAutofit fontScale="90000"/>
          </a:bodyPr>
          <a:lstStyle/>
          <a:p>
            <a:r>
              <a:rPr lang="en-IN" dirty="0"/>
              <a:t>Use cases of Gen AI</a:t>
            </a:r>
          </a:p>
        </p:txBody>
      </p:sp>
      <p:sp>
        <p:nvSpPr>
          <p:cNvPr id="3" name="Content Placeholder 2">
            <a:extLst>
              <a:ext uri="{FF2B5EF4-FFF2-40B4-BE49-F238E27FC236}">
                <a16:creationId xmlns:a16="http://schemas.microsoft.com/office/drawing/2014/main" id="{FAF076DD-450E-689B-FA48-089B0ECEEFBC}"/>
              </a:ext>
            </a:extLst>
          </p:cNvPr>
          <p:cNvSpPr>
            <a:spLocks noGrp="1"/>
          </p:cNvSpPr>
          <p:nvPr>
            <p:ph idx="1"/>
          </p:nvPr>
        </p:nvSpPr>
        <p:spPr/>
        <p:txBody>
          <a:bodyPr>
            <a:normAutofit/>
          </a:bodyPr>
          <a:lstStyle/>
          <a:p>
            <a:r>
              <a:rPr lang="en-US" dirty="0"/>
              <a:t>Chatbots for customer service and technical support.</a:t>
            </a:r>
          </a:p>
          <a:p>
            <a:r>
              <a:rPr lang="en-US" dirty="0"/>
              <a:t>Creating videos, images, photorealistic art, text in a specific style</a:t>
            </a:r>
          </a:p>
          <a:p>
            <a:r>
              <a:rPr lang="en-US" dirty="0"/>
              <a:t>Summarizing complex information into a coherent narrative.</a:t>
            </a:r>
          </a:p>
          <a:p>
            <a:r>
              <a:rPr lang="en-US" dirty="0"/>
              <a:t>Dubbing for movies and educational content in different languages.</a:t>
            </a:r>
          </a:p>
          <a:p>
            <a:r>
              <a:rPr lang="en-US" dirty="0"/>
              <a:t>Personal writing and research assistant</a:t>
            </a:r>
          </a:p>
          <a:p>
            <a:r>
              <a:rPr lang="en-US" dirty="0"/>
              <a:t>Creating advertising content</a:t>
            </a:r>
          </a:p>
          <a:p>
            <a:r>
              <a:rPr lang="en-US" dirty="0"/>
              <a:t>Suggesting new drug compounds to test.</a:t>
            </a:r>
          </a:p>
          <a:p>
            <a:r>
              <a:rPr lang="en-US" dirty="0"/>
              <a:t>Designing physical products and buildings.</a:t>
            </a:r>
          </a:p>
          <a:p>
            <a:r>
              <a:rPr lang="en-US" dirty="0"/>
              <a:t>Optimizing new chip designs.</a:t>
            </a:r>
          </a:p>
          <a:p>
            <a:r>
              <a:rPr lang="en-US" dirty="0"/>
              <a:t>Creating music in a specific style or tone.</a:t>
            </a:r>
            <a:endParaRPr lang="en-IN" dirty="0"/>
          </a:p>
        </p:txBody>
      </p:sp>
    </p:spTree>
    <p:extLst>
      <p:ext uri="{BB962C8B-B14F-4D97-AF65-F5344CB8AC3E}">
        <p14:creationId xmlns:p14="http://schemas.microsoft.com/office/powerpoint/2010/main" val="2840236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2EB47-B9EE-0758-D3C4-5F2F104FC806}"/>
              </a:ext>
            </a:extLst>
          </p:cNvPr>
          <p:cNvSpPr>
            <a:spLocks noGrp="1"/>
          </p:cNvSpPr>
          <p:nvPr>
            <p:ph type="title"/>
          </p:nvPr>
        </p:nvSpPr>
        <p:spPr/>
        <p:txBody>
          <a:bodyPr>
            <a:normAutofit fontScale="90000"/>
          </a:bodyPr>
          <a:lstStyle/>
          <a:p>
            <a:r>
              <a:rPr lang="en-IN" dirty="0"/>
              <a:t>Domain Specific Use Cases</a:t>
            </a:r>
          </a:p>
        </p:txBody>
      </p:sp>
      <p:sp>
        <p:nvSpPr>
          <p:cNvPr id="3" name="Content Placeholder 2">
            <a:extLst>
              <a:ext uri="{FF2B5EF4-FFF2-40B4-BE49-F238E27FC236}">
                <a16:creationId xmlns:a16="http://schemas.microsoft.com/office/drawing/2014/main" id="{C8B5015E-7F09-1832-1EBF-12EEF2D84186}"/>
              </a:ext>
            </a:extLst>
          </p:cNvPr>
          <p:cNvSpPr>
            <a:spLocks noGrp="1"/>
          </p:cNvSpPr>
          <p:nvPr>
            <p:ph idx="1"/>
          </p:nvPr>
        </p:nvSpPr>
        <p:spPr/>
        <p:txBody>
          <a:bodyPr>
            <a:normAutofit/>
          </a:bodyPr>
          <a:lstStyle/>
          <a:p>
            <a:r>
              <a:rPr lang="en-US" dirty="0"/>
              <a:t>Finance: Fraud detection system based on transaction history of individuals. </a:t>
            </a:r>
          </a:p>
          <a:p>
            <a:r>
              <a:rPr lang="en-US" dirty="0"/>
              <a:t>Legal: Design and interpret contracts, interpret contracts, analyze evidence and suggest arguments.</a:t>
            </a:r>
          </a:p>
          <a:p>
            <a:r>
              <a:rPr lang="en-US" dirty="0"/>
              <a:t>Manufacturing: Identify defects in product and components, root cause analysis. </a:t>
            </a:r>
          </a:p>
          <a:p>
            <a:r>
              <a:rPr lang="en-US" dirty="0"/>
              <a:t>Creative and Entertainment: To produce content in multiple languages. </a:t>
            </a:r>
          </a:p>
          <a:p>
            <a:r>
              <a:rPr lang="en-US" dirty="0"/>
              <a:t>Medicine: Design effective drug sequences. </a:t>
            </a:r>
          </a:p>
          <a:p>
            <a:r>
              <a:rPr lang="en-US" dirty="0"/>
              <a:t>Architecture: Design and adapt prototypes more quickly.</a:t>
            </a:r>
          </a:p>
          <a:p>
            <a:r>
              <a:rPr lang="en-US" dirty="0"/>
              <a:t>Gaming: Design more engaging games.</a:t>
            </a:r>
            <a:endParaRPr lang="en-IN" dirty="0"/>
          </a:p>
        </p:txBody>
      </p:sp>
    </p:spTree>
    <p:extLst>
      <p:ext uri="{BB962C8B-B14F-4D97-AF65-F5344CB8AC3E}">
        <p14:creationId xmlns:p14="http://schemas.microsoft.com/office/powerpoint/2010/main" val="9295420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21E7-4246-F5E1-6F90-11A568CB5CD9}"/>
              </a:ext>
            </a:extLst>
          </p:cNvPr>
          <p:cNvSpPr>
            <a:spLocks noGrp="1"/>
          </p:cNvSpPr>
          <p:nvPr>
            <p:ph type="title"/>
          </p:nvPr>
        </p:nvSpPr>
        <p:spPr/>
        <p:txBody>
          <a:bodyPr>
            <a:normAutofit fontScale="90000"/>
          </a:bodyPr>
          <a:lstStyle/>
          <a:p>
            <a:r>
              <a:rPr lang="en-US" dirty="0"/>
              <a:t>How to use GenAI Ethically</a:t>
            </a:r>
            <a:endParaRPr lang="en-IN" dirty="0"/>
          </a:p>
        </p:txBody>
      </p:sp>
      <p:sp>
        <p:nvSpPr>
          <p:cNvPr id="3" name="Content Placeholder 2">
            <a:extLst>
              <a:ext uri="{FF2B5EF4-FFF2-40B4-BE49-F238E27FC236}">
                <a16:creationId xmlns:a16="http://schemas.microsoft.com/office/drawing/2014/main" id="{5D16AA6C-068F-883A-3E1D-A4CDD273C8F8}"/>
              </a:ext>
            </a:extLst>
          </p:cNvPr>
          <p:cNvSpPr>
            <a:spLocks noGrp="1"/>
          </p:cNvSpPr>
          <p:nvPr>
            <p:ph idx="1"/>
          </p:nvPr>
        </p:nvSpPr>
        <p:spPr/>
        <p:txBody>
          <a:bodyPr>
            <a:normAutofit fontScale="77500" lnSpcReduction="20000"/>
          </a:bodyPr>
          <a:lstStyle/>
          <a:p>
            <a:pPr marL="0" indent="0">
              <a:buNone/>
            </a:pPr>
            <a:r>
              <a:rPr lang="en-US" dirty="0"/>
              <a:t>The GenAI content is realistic and convincing, harder to detect and even harder to doubt. This can be a big problem when we rely on generative AI results to write code or provide medical advice. </a:t>
            </a:r>
            <a:endParaRPr lang="en-IN" dirty="0"/>
          </a:p>
          <a:p>
            <a:pPr marL="0" indent="0">
              <a:buNone/>
            </a:pPr>
            <a:endParaRPr lang="en-US" dirty="0"/>
          </a:p>
          <a:p>
            <a:pPr marL="0" indent="0">
              <a:buNone/>
            </a:pPr>
            <a:r>
              <a:rPr lang="en-US" dirty="0"/>
              <a:t>Content generated by GenAI models has serious concerns regarding accuracy, trustworthiness, transparency, bias, hallucination and plagiarism, copyright infringement. </a:t>
            </a:r>
          </a:p>
          <a:p>
            <a:pPr marL="0" indent="0">
              <a:buNone/>
            </a:pPr>
            <a:endParaRPr lang="en-US" dirty="0"/>
          </a:p>
          <a:p>
            <a:pPr marL="0" indent="0">
              <a:buNone/>
            </a:pPr>
            <a:r>
              <a:rPr lang="en-US" dirty="0"/>
              <a:t>Whenever you use the contented generated by a GenAI model, do these: </a:t>
            </a:r>
          </a:p>
          <a:p>
            <a:r>
              <a:rPr lang="en-US" b="1" dirty="0"/>
              <a:t>Clearly indicate what content was generated by a GenAI model and what content is your own. </a:t>
            </a:r>
          </a:p>
          <a:p>
            <a:r>
              <a:rPr lang="en-US" b="1" dirty="0"/>
              <a:t>Crosscheck the accuracy </a:t>
            </a:r>
            <a:r>
              <a:rPr lang="en-US" dirty="0"/>
              <a:t>of generated content using primary sources.</a:t>
            </a:r>
          </a:p>
          <a:p>
            <a:r>
              <a:rPr lang="en-US" dirty="0"/>
              <a:t>Be </a:t>
            </a:r>
            <a:r>
              <a:rPr lang="en-US" b="1" dirty="0"/>
              <a:t>mindful of how bias of the model </a:t>
            </a:r>
            <a:r>
              <a:rPr lang="en-US" dirty="0"/>
              <a:t>might get have impacted the content generated by the model and change the content to mitigate the bias. woven into generated AI results.</a:t>
            </a:r>
          </a:p>
          <a:p>
            <a:r>
              <a:rPr lang="en-US" b="1" dirty="0"/>
              <a:t>Double-check the quality of AI-generated code </a:t>
            </a:r>
            <a:r>
              <a:rPr lang="en-US" dirty="0"/>
              <a:t>and content using other tools and executing the code yourself.</a:t>
            </a:r>
          </a:p>
        </p:txBody>
      </p:sp>
    </p:spTree>
    <p:extLst>
      <p:ext uri="{BB962C8B-B14F-4D97-AF65-F5344CB8AC3E}">
        <p14:creationId xmlns:p14="http://schemas.microsoft.com/office/powerpoint/2010/main" val="1934205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58920-D460-8ED9-21DC-0A23DD97C26E}"/>
              </a:ext>
            </a:extLst>
          </p:cNvPr>
          <p:cNvSpPr>
            <a:spLocks noGrp="1"/>
          </p:cNvSpPr>
          <p:nvPr>
            <p:ph type="title"/>
          </p:nvPr>
        </p:nvSpPr>
        <p:spPr/>
        <p:txBody>
          <a:bodyPr>
            <a:normAutofit fontScale="90000"/>
          </a:bodyPr>
          <a:lstStyle/>
          <a:p>
            <a:r>
              <a:rPr lang="en-IN" dirty="0"/>
              <a:t>Challenges of Gen AI models</a:t>
            </a:r>
          </a:p>
        </p:txBody>
      </p:sp>
      <p:sp>
        <p:nvSpPr>
          <p:cNvPr id="3" name="Content Placeholder 2">
            <a:extLst>
              <a:ext uri="{FF2B5EF4-FFF2-40B4-BE49-F238E27FC236}">
                <a16:creationId xmlns:a16="http://schemas.microsoft.com/office/drawing/2014/main" id="{2FF8C78A-88F7-04C1-6287-86D012E21B56}"/>
              </a:ext>
            </a:extLst>
          </p:cNvPr>
          <p:cNvSpPr>
            <a:spLocks noGrp="1"/>
          </p:cNvSpPr>
          <p:nvPr>
            <p:ph idx="1"/>
          </p:nvPr>
        </p:nvSpPr>
        <p:spPr/>
        <p:txBody>
          <a:bodyPr>
            <a:normAutofit fontScale="77500" lnSpcReduction="20000"/>
          </a:bodyPr>
          <a:lstStyle/>
          <a:p>
            <a:r>
              <a:rPr lang="en-US" dirty="0"/>
              <a:t>Lack of transparency</a:t>
            </a:r>
          </a:p>
          <a:p>
            <a:r>
              <a:rPr lang="en-US" dirty="0"/>
              <a:t>Biased/Unfair Outputs.</a:t>
            </a:r>
          </a:p>
          <a:p>
            <a:r>
              <a:rPr lang="en-US" dirty="0"/>
              <a:t>Source/Citations are not provided to the generated content. </a:t>
            </a:r>
          </a:p>
          <a:p>
            <a:r>
              <a:rPr lang="en-US" dirty="0"/>
              <a:t>Fake/Inaccurate/non-factual/misleading outputs which sounds plausible and realistic.</a:t>
            </a:r>
          </a:p>
          <a:p>
            <a:r>
              <a:rPr lang="en-US" dirty="0"/>
              <a:t>Blatant plagiarism</a:t>
            </a:r>
          </a:p>
          <a:p>
            <a:r>
              <a:rPr lang="en-US" dirty="0"/>
              <a:t>Violation of privacy/rights of original content creators.</a:t>
            </a:r>
          </a:p>
          <a:p>
            <a:r>
              <a:rPr lang="en-US" dirty="0"/>
              <a:t>Disruption of existing business models built around search engine optimization and advertising.</a:t>
            </a:r>
          </a:p>
          <a:p>
            <a:r>
              <a:rPr lang="en-US" dirty="0"/>
              <a:t>Job losses.</a:t>
            </a:r>
          </a:p>
          <a:p>
            <a:r>
              <a:rPr lang="en-US" dirty="0"/>
              <a:t>Propaganda and opinion manipulation of the public. </a:t>
            </a:r>
          </a:p>
          <a:p>
            <a:r>
              <a:rPr lang="en-US" dirty="0"/>
              <a:t>Impersonation of people for social engineering cyber attacks.</a:t>
            </a:r>
          </a:p>
          <a:p>
            <a:r>
              <a:rPr lang="en-US" dirty="0"/>
              <a:t>Environmental impact associated with training and inference of large generative models</a:t>
            </a:r>
          </a:p>
          <a:p>
            <a:r>
              <a:rPr lang="en-US" dirty="0"/>
              <a:t>Potential disruption of certain sectors leading to job losses</a:t>
            </a:r>
          </a:p>
          <a:p>
            <a:endParaRPr lang="en-IN" dirty="0"/>
          </a:p>
        </p:txBody>
      </p:sp>
    </p:spTree>
    <p:extLst>
      <p:ext uri="{BB962C8B-B14F-4D97-AF65-F5344CB8AC3E}">
        <p14:creationId xmlns:p14="http://schemas.microsoft.com/office/powerpoint/2010/main" val="1139769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6BC9-778D-7AB7-2834-05FE00D167A8}"/>
              </a:ext>
            </a:extLst>
          </p:cNvPr>
          <p:cNvSpPr>
            <a:spLocks noGrp="1"/>
          </p:cNvSpPr>
          <p:nvPr>
            <p:ph type="title"/>
          </p:nvPr>
        </p:nvSpPr>
        <p:spPr/>
        <p:txBody>
          <a:bodyPr>
            <a:normAutofit fontScale="90000"/>
          </a:bodyPr>
          <a:lstStyle/>
          <a:p>
            <a:r>
              <a:rPr lang="en-IN" dirty="0"/>
              <a:t>Model Hallucinations</a:t>
            </a:r>
          </a:p>
        </p:txBody>
      </p:sp>
      <p:pic>
        <p:nvPicPr>
          <p:cNvPr id="1026" name="Picture 2" descr="graphical user interface, text, application, email">
            <a:extLst>
              <a:ext uri="{FF2B5EF4-FFF2-40B4-BE49-F238E27FC236}">
                <a16:creationId xmlns:a16="http://schemas.microsoft.com/office/drawing/2014/main" id="{850A4C23-9C21-F599-7B23-4D9B50BB3B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1766" y="992188"/>
            <a:ext cx="8298611" cy="518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240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712624-5DD2-6112-6E0D-FB226BB06FEB}"/>
              </a:ext>
            </a:extLst>
          </p:cNvPr>
          <p:cNvSpPr>
            <a:spLocks noGrp="1"/>
          </p:cNvSpPr>
          <p:nvPr>
            <p:ph idx="1"/>
          </p:nvPr>
        </p:nvSpPr>
        <p:spPr/>
        <p:txBody>
          <a:bodyPr/>
          <a:lstStyle/>
          <a:p>
            <a:pPr marL="457200" lvl="0" indent="-342900" algn="l" rtl="0">
              <a:spcBef>
                <a:spcPts val="0"/>
              </a:spcBef>
              <a:spcAft>
                <a:spcPts val="0"/>
              </a:spcAft>
              <a:buSzPts val="1800"/>
              <a:buFont typeface="Helvetica Neue"/>
              <a:buChar char="●"/>
            </a:pPr>
            <a:r>
              <a:rPr lang="en-US" dirty="0">
                <a:ea typeface="Helvetica Neue"/>
                <a:cs typeface="Helvetica Neue"/>
                <a:sym typeface="Helvetica Neue"/>
              </a:rPr>
              <a:t>Outputs by LLMs change by simple changes in the way you write your prompt. </a:t>
            </a:r>
          </a:p>
          <a:p>
            <a:pPr marL="457200" lvl="0" indent="0" algn="l" rtl="0">
              <a:spcBef>
                <a:spcPts val="0"/>
              </a:spcBef>
              <a:spcAft>
                <a:spcPts val="0"/>
              </a:spcAft>
              <a:buNone/>
            </a:pPr>
            <a:endParaRPr lang="en-US" dirty="0">
              <a:ea typeface="Helvetica Neue"/>
              <a:cs typeface="Helvetica Neue"/>
              <a:sym typeface="Helvetica Neue"/>
            </a:endParaRPr>
          </a:p>
          <a:p>
            <a:pPr marL="457200" lvl="0" indent="0" algn="l" rtl="0">
              <a:spcBef>
                <a:spcPts val="0"/>
              </a:spcBef>
              <a:spcAft>
                <a:spcPts val="0"/>
              </a:spcAft>
              <a:buNone/>
            </a:pPr>
            <a:endParaRPr lang="en-US" dirty="0">
              <a:latin typeface="Helvetica Neue"/>
              <a:ea typeface="Helvetica Neue"/>
              <a:cs typeface="Helvetica Neue"/>
              <a:sym typeface="Helvetica Neue"/>
            </a:endParaRPr>
          </a:p>
          <a:p>
            <a:endParaRPr lang="en-IN" dirty="0"/>
          </a:p>
        </p:txBody>
      </p:sp>
      <p:sp>
        <p:nvSpPr>
          <p:cNvPr id="4" name="Title 1">
            <a:extLst>
              <a:ext uri="{FF2B5EF4-FFF2-40B4-BE49-F238E27FC236}">
                <a16:creationId xmlns:a16="http://schemas.microsoft.com/office/drawing/2014/main" id="{50FA9D9A-785F-ECF2-A4DD-5095A12BEF22}"/>
              </a:ext>
            </a:extLst>
          </p:cNvPr>
          <p:cNvSpPr>
            <a:spLocks noGrp="1"/>
          </p:cNvSpPr>
          <p:nvPr>
            <p:ph type="title"/>
          </p:nvPr>
        </p:nvSpPr>
        <p:spPr>
          <a:xfrm>
            <a:off x="838200" y="252982"/>
            <a:ext cx="10515600" cy="557901"/>
          </a:xfrm>
        </p:spPr>
        <p:txBody>
          <a:bodyPr>
            <a:normAutofit fontScale="90000"/>
          </a:bodyPr>
          <a:lstStyle/>
          <a:p>
            <a:r>
              <a:rPr lang="en-IN" dirty="0"/>
              <a:t>Lack of Robustness in LLM Outputs</a:t>
            </a:r>
          </a:p>
        </p:txBody>
      </p:sp>
      <p:pic>
        <p:nvPicPr>
          <p:cNvPr id="2" name="Google Shape;1317;p142">
            <a:extLst>
              <a:ext uri="{FF2B5EF4-FFF2-40B4-BE49-F238E27FC236}">
                <a16:creationId xmlns:a16="http://schemas.microsoft.com/office/drawing/2014/main" id="{73C7B43F-EA9D-058B-5B16-B88504016BEA}"/>
              </a:ext>
            </a:extLst>
          </p:cNvPr>
          <p:cNvPicPr preferRelativeResize="0"/>
          <p:nvPr/>
        </p:nvPicPr>
        <p:blipFill rotWithShape="1">
          <a:blip r:embed="rId2">
            <a:alphaModFix/>
          </a:blip>
          <a:srcRect l="3974" t="52341" r="19303" b="39835"/>
          <a:stretch/>
        </p:blipFill>
        <p:spPr>
          <a:xfrm>
            <a:off x="1280931" y="3298465"/>
            <a:ext cx="9354565" cy="526368"/>
          </a:xfrm>
          <a:prstGeom prst="rect">
            <a:avLst/>
          </a:prstGeom>
          <a:noFill/>
          <a:ln>
            <a:noFill/>
          </a:ln>
        </p:spPr>
      </p:pic>
      <p:pic>
        <p:nvPicPr>
          <p:cNvPr id="5" name="Google Shape;1318;p142">
            <a:extLst>
              <a:ext uri="{FF2B5EF4-FFF2-40B4-BE49-F238E27FC236}">
                <a16:creationId xmlns:a16="http://schemas.microsoft.com/office/drawing/2014/main" id="{A0970B2B-4A17-59DC-DDBF-77846B0EC5D0}"/>
              </a:ext>
            </a:extLst>
          </p:cNvPr>
          <p:cNvPicPr preferRelativeResize="0"/>
          <p:nvPr/>
        </p:nvPicPr>
        <p:blipFill rotWithShape="1">
          <a:blip r:embed="rId2">
            <a:alphaModFix/>
          </a:blip>
          <a:srcRect l="3974" t="83857" r="19303" b="6084"/>
          <a:stretch/>
        </p:blipFill>
        <p:spPr>
          <a:xfrm>
            <a:off x="1280931" y="4092485"/>
            <a:ext cx="9354565" cy="676767"/>
          </a:xfrm>
          <a:prstGeom prst="rect">
            <a:avLst/>
          </a:prstGeom>
          <a:noFill/>
          <a:ln>
            <a:noFill/>
          </a:ln>
        </p:spPr>
      </p:pic>
      <p:sp>
        <p:nvSpPr>
          <p:cNvPr id="7" name="TextBox 6">
            <a:extLst>
              <a:ext uri="{FF2B5EF4-FFF2-40B4-BE49-F238E27FC236}">
                <a16:creationId xmlns:a16="http://schemas.microsoft.com/office/drawing/2014/main" id="{989F4CB6-BFC9-192B-CA75-25102F181AAC}"/>
              </a:ext>
            </a:extLst>
          </p:cNvPr>
          <p:cNvSpPr txBox="1"/>
          <p:nvPr/>
        </p:nvSpPr>
        <p:spPr>
          <a:xfrm>
            <a:off x="2911257" y="5496630"/>
            <a:ext cx="6093912" cy="646331"/>
          </a:xfrm>
          <a:prstGeom prst="rect">
            <a:avLst/>
          </a:prstGeom>
          <a:noFill/>
        </p:spPr>
        <p:txBody>
          <a:bodyPr wrap="square">
            <a:spAutoFit/>
          </a:bodyPr>
          <a:lstStyle/>
          <a:p>
            <a:r>
              <a:rPr lang="en-IN" dirty="0"/>
              <a:t>Source: https://sites.google.com/view/responsible-gen-ai-tutorial/</a:t>
            </a:r>
          </a:p>
        </p:txBody>
      </p:sp>
    </p:spTree>
    <p:extLst>
      <p:ext uri="{BB962C8B-B14F-4D97-AF65-F5344CB8AC3E}">
        <p14:creationId xmlns:p14="http://schemas.microsoft.com/office/powerpoint/2010/main" val="350452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31"/>
          <p:cNvSpPr txBox="1">
            <a:spLocks noGrp="1"/>
          </p:cNvSpPr>
          <p:nvPr>
            <p:ph type="title"/>
          </p:nvPr>
        </p:nvSpPr>
        <p:spPr>
          <a:xfrm>
            <a:off x="415600" y="277533"/>
            <a:ext cx="11360800" cy="763600"/>
          </a:xfrm>
          <a:prstGeom prst="rect">
            <a:avLst/>
          </a:prstGeom>
        </p:spPr>
        <p:txBody>
          <a:bodyPr spcFirstLastPara="1" vert="horz" wrap="square" lIns="121900" tIns="121900" rIns="121900" bIns="121900" rtlCol="0" anchor="t" anchorCtr="0">
            <a:noAutofit/>
          </a:bodyPr>
          <a:lstStyle/>
          <a:p>
            <a:r>
              <a:rPr lang="en" dirty="0"/>
              <a:t>Biases in LLMs</a:t>
            </a:r>
            <a:endParaRPr dirty="0"/>
          </a:p>
        </p:txBody>
      </p:sp>
      <p:sp>
        <p:nvSpPr>
          <p:cNvPr id="1226" name="Google Shape;1226;p131"/>
          <p:cNvSpPr txBox="1">
            <a:spLocks noGrp="1"/>
          </p:cNvSpPr>
          <p:nvPr>
            <p:ph type="body" idx="1"/>
          </p:nvPr>
        </p:nvSpPr>
        <p:spPr>
          <a:xfrm>
            <a:off x="415600" y="1213159"/>
            <a:ext cx="11360800" cy="1331633"/>
          </a:xfrm>
          <a:prstGeom prst="rect">
            <a:avLst/>
          </a:prstGeom>
        </p:spPr>
        <p:txBody>
          <a:bodyPr spcFirstLastPara="1" vert="horz" wrap="square" lIns="121900" tIns="121900" rIns="121900" bIns="121900" rtlCol="0" anchor="t" anchorCtr="0">
            <a:noAutofit/>
          </a:bodyPr>
          <a:lstStyle/>
          <a:p>
            <a:pPr>
              <a:buClr>
                <a:schemeClr val="accent1"/>
              </a:buClr>
              <a:buFont typeface="Helvetica Neue"/>
              <a:buChar char="●"/>
            </a:pPr>
            <a:r>
              <a:rPr lang="en" dirty="0">
                <a:ea typeface="Helvetica Neue"/>
                <a:cs typeface="Helvetica Neue"/>
                <a:sym typeface="Helvetica Neue"/>
              </a:rPr>
              <a:t>Stereotypes and Discrimination based on race, color, gender, geography, sexual orientation etc.</a:t>
            </a:r>
            <a:endParaRPr dirty="0">
              <a:ea typeface="Helvetica Neue"/>
              <a:cs typeface="Helvetica Neue"/>
              <a:sym typeface="Helvetica Neue"/>
            </a:endParaRPr>
          </a:p>
        </p:txBody>
      </p:sp>
      <p:pic>
        <p:nvPicPr>
          <p:cNvPr id="2" name="Picture 1">
            <a:extLst>
              <a:ext uri="{FF2B5EF4-FFF2-40B4-BE49-F238E27FC236}">
                <a16:creationId xmlns:a16="http://schemas.microsoft.com/office/drawing/2014/main" id="{3563AA5D-0491-3980-61E3-9EABD852E3C6}"/>
              </a:ext>
            </a:extLst>
          </p:cNvPr>
          <p:cNvPicPr>
            <a:picLocks noChangeAspect="1"/>
          </p:cNvPicPr>
          <p:nvPr/>
        </p:nvPicPr>
        <p:blipFill>
          <a:blip r:embed="rId3"/>
          <a:stretch>
            <a:fillRect/>
          </a:stretch>
        </p:blipFill>
        <p:spPr>
          <a:xfrm>
            <a:off x="2979880" y="2816396"/>
            <a:ext cx="6569478" cy="2993625"/>
          </a:xfrm>
          <a:prstGeom prst="rect">
            <a:avLst/>
          </a:prstGeom>
        </p:spPr>
      </p:pic>
      <p:sp>
        <p:nvSpPr>
          <p:cNvPr id="4" name="TextBox 3">
            <a:extLst>
              <a:ext uri="{FF2B5EF4-FFF2-40B4-BE49-F238E27FC236}">
                <a16:creationId xmlns:a16="http://schemas.microsoft.com/office/drawing/2014/main" id="{CADE86EE-D062-0717-0315-D46D027C842E}"/>
              </a:ext>
            </a:extLst>
          </p:cNvPr>
          <p:cNvSpPr txBox="1"/>
          <p:nvPr/>
        </p:nvSpPr>
        <p:spPr>
          <a:xfrm>
            <a:off x="2721006" y="5907167"/>
            <a:ext cx="7430608" cy="369332"/>
          </a:xfrm>
          <a:prstGeom prst="rect">
            <a:avLst/>
          </a:prstGeom>
          <a:noFill/>
        </p:spPr>
        <p:txBody>
          <a:bodyPr wrap="square">
            <a:spAutoFit/>
          </a:bodyPr>
          <a:lstStyle/>
          <a:p>
            <a:r>
              <a:rPr lang="en-IN" dirty="0"/>
              <a:t>Source: https://www.bloomberg.com/graphics/2023-generative-ai-bias/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34"/>
          <p:cNvSpPr txBox="1">
            <a:spLocks noGrp="1"/>
          </p:cNvSpPr>
          <p:nvPr>
            <p:ph type="title"/>
          </p:nvPr>
        </p:nvSpPr>
        <p:spPr>
          <a:xfrm>
            <a:off x="240235" y="94098"/>
            <a:ext cx="11360800" cy="763600"/>
          </a:xfrm>
          <a:prstGeom prst="rect">
            <a:avLst/>
          </a:prstGeom>
        </p:spPr>
        <p:txBody>
          <a:bodyPr spcFirstLastPara="1" vert="horz" wrap="square" lIns="121900" tIns="121900" rIns="121900" bIns="121900" rtlCol="0" anchor="t" anchorCtr="0">
            <a:noAutofit/>
          </a:bodyPr>
          <a:lstStyle/>
          <a:p>
            <a:r>
              <a:rPr lang="en" sz="4000" dirty="0"/>
              <a:t>How can we reduce Bias in GenAI outputs</a:t>
            </a:r>
            <a:endParaRPr sz="4000" dirty="0"/>
          </a:p>
        </p:txBody>
      </p:sp>
      <p:sp>
        <p:nvSpPr>
          <p:cNvPr id="1257" name="Google Shape;1257;p134"/>
          <p:cNvSpPr txBox="1">
            <a:spLocks noGrp="1"/>
          </p:cNvSpPr>
          <p:nvPr>
            <p:ph type="body" idx="1"/>
          </p:nvPr>
        </p:nvSpPr>
        <p:spPr>
          <a:xfrm>
            <a:off x="415600" y="1324252"/>
            <a:ext cx="11360800" cy="4555200"/>
          </a:xfrm>
          <a:prstGeom prst="rect">
            <a:avLst/>
          </a:prstGeom>
        </p:spPr>
        <p:txBody>
          <a:bodyPr spcFirstLastPara="1" vert="horz" wrap="square" lIns="121900" tIns="121900" rIns="121900" bIns="121900" rtlCol="0" anchor="t" anchorCtr="0">
            <a:noAutofit/>
          </a:bodyPr>
          <a:lstStyle/>
          <a:p>
            <a:pPr>
              <a:buClr>
                <a:schemeClr val="accent1"/>
              </a:buClr>
            </a:pPr>
            <a:r>
              <a:rPr lang="en" sz="2400" dirty="0">
                <a:ea typeface="Helvetica Neue"/>
                <a:cs typeface="Helvetica Neue"/>
                <a:sym typeface="Helvetica Neue"/>
              </a:rPr>
              <a:t>By further training of a pre-trained model on new data to improve its performance on a specific task</a:t>
            </a:r>
            <a:endParaRPr sz="2400" dirty="0">
              <a:ea typeface="Helvetica Neue"/>
              <a:cs typeface="Helvetica Neue"/>
              <a:sym typeface="Helvetica Neue"/>
            </a:endParaRPr>
          </a:p>
          <a:p>
            <a:pPr marL="520696" indent="-342900">
              <a:buClr>
                <a:schemeClr val="accent1"/>
              </a:buClr>
              <a:buSzPts val="1500"/>
            </a:pPr>
            <a:r>
              <a:rPr lang="en" sz="2400" dirty="0">
                <a:ea typeface="Helvetica Neue"/>
                <a:cs typeface="Helvetica Neue"/>
                <a:sym typeface="Helvetica Neue"/>
              </a:rPr>
              <a:t>By augumenting data corpus with balanced sentences which cover all scenarios</a:t>
            </a:r>
            <a:endParaRPr sz="2400" dirty="0">
              <a:ea typeface="Helvetica Neue"/>
              <a:cs typeface="Helvetica Neue"/>
              <a:sym typeface="Helvetica Neue"/>
            </a:endParaRPr>
          </a:p>
          <a:p>
            <a:pPr marL="520696" indent="-342900">
              <a:buSzPts val="1500"/>
            </a:pPr>
            <a:r>
              <a:rPr lang="en" sz="2400" dirty="0">
                <a:ea typeface="Helvetica Neue"/>
                <a:cs typeface="Helvetica Neue"/>
                <a:sym typeface="Helvetica Neue"/>
              </a:rPr>
              <a:t>By having Loss functions that consider fairness regularizers</a:t>
            </a:r>
          </a:p>
          <a:p>
            <a:pPr marL="520696" indent="-342900">
              <a:buSzPts val="1500"/>
            </a:pPr>
            <a:r>
              <a:rPr lang="en" sz="2400" dirty="0">
                <a:ea typeface="Helvetica Neue"/>
                <a:cs typeface="Helvetica Neue"/>
                <a:sym typeface="Helvetica Neue"/>
              </a:rPr>
              <a:t>B</a:t>
            </a:r>
            <a:r>
              <a:rPr lang="en-US" sz="2400" dirty="0">
                <a:ea typeface="Helvetica Neue"/>
                <a:cs typeface="Helvetica Neue"/>
                <a:sym typeface="Helvetica Neue"/>
              </a:rPr>
              <a:t>y In-context learning </a:t>
            </a:r>
          </a:p>
          <a:p>
            <a:pPr marL="520696" indent="-342900">
              <a:buClr>
                <a:srgbClr val="050505"/>
              </a:buClr>
              <a:buSzPts val="1500"/>
            </a:pPr>
            <a:r>
              <a:rPr lang="en-US" sz="2400" dirty="0">
                <a:ea typeface="Arial"/>
                <a:cs typeface="Arial"/>
                <a:sym typeface="Arial"/>
              </a:rPr>
              <a:t>By Natural language instructions during prompting</a:t>
            </a:r>
          </a:p>
          <a:p>
            <a:pPr indent="-431789">
              <a:buSzPts val="1500"/>
              <a:buFont typeface="Helvetica Neue"/>
              <a:buChar char="●"/>
            </a:pPr>
            <a:endParaRPr sz="2000" dirty="0">
              <a:ea typeface="Helvetica Neue"/>
              <a:cs typeface="Helvetica Neue"/>
              <a:sym typeface="Helvetica Neue"/>
            </a:endParaRPr>
          </a:p>
        </p:txBody>
      </p:sp>
      <p:sp>
        <p:nvSpPr>
          <p:cNvPr id="3" name="TextBox 2">
            <a:extLst>
              <a:ext uri="{FF2B5EF4-FFF2-40B4-BE49-F238E27FC236}">
                <a16:creationId xmlns:a16="http://schemas.microsoft.com/office/drawing/2014/main" id="{7A736328-C98E-0E99-D8F2-D3CDB02A9C67}"/>
              </a:ext>
            </a:extLst>
          </p:cNvPr>
          <p:cNvSpPr txBox="1"/>
          <p:nvPr/>
        </p:nvSpPr>
        <p:spPr>
          <a:xfrm>
            <a:off x="2641426" y="5568570"/>
            <a:ext cx="6909148" cy="369332"/>
          </a:xfrm>
          <a:prstGeom prst="rect">
            <a:avLst/>
          </a:prstGeom>
          <a:noFill/>
        </p:spPr>
        <p:txBody>
          <a:bodyPr wrap="square">
            <a:spAutoFit/>
          </a:bodyPr>
          <a:lstStyle/>
          <a:p>
            <a:r>
              <a:rPr lang="en-IN" dirty="0"/>
              <a:t>Source: https://sites.google.com/view/responsible-gen-ai-tutorial/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39"/>
          <p:cNvSpPr txBox="1">
            <a:spLocks noGrp="1"/>
          </p:cNvSpPr>
          <p:nvPr>
            <p:ph type="title"/>
          </p:nvPr>
        </p:nvSpPr>
        <p:spPr>
          <a:xfrm>
            <a:off x="457200" y="153248"/>
            <a:ext cx="11258400" cy="828000"/>
          </a:xfrm>
          <a:prstGeom prst="rect">
            <a:avLst/>
          </a:prstGeom>
        </p:spPr>
        <p:txBody>
          <a:bodyPr spcFirstLastPara="1" vert="horz" wrap="square" lIns="0" tIns="45700" rIns="0" bIns="45700" rtlCol="0" anchor="t" anchorCtr="0">
            <a:normAutofit/>
          </a:bodyPr>
          <a:lstStyle/>
          <a:p>
            <a:r>
              <a:rPr lang="en" b="0" dirty="0">
                <a:latin typeface="+mj-lt"/>
              </a:rPr>
              <a:t>How can we address Privacy Concerns</a:t>
            </a:r>
            <a:endParaRPr b="0" dirty="0">
              <a:latin typeface="+mj-lt"/>
            </a:endParaRPr>
          </a:p>
        </p:txBody>
      </p:sp>
      <p:sp>
        <p:nvSpPr>
          <p:cNvPr id="1296" name="Google Shape;1296;p139"/>
          <p:cNvSpPr txBox="1">
            <a:spLocks noGrp="1"/>
          </p:cNvSpPr>
          <p:nvPr>
            <p:ph type="body" idx="1"/>
          </p:nvPr>
        </p:nvSpPr>
        <p:spPr>
          <a:xfrm>
            <a:off x="302654" y="981248"/>
            <a:ext cx="11258400" cy="3905200"/>
          </a:xfrm>
          <a:prstGeom prst="rect">
            <a:avLst/>
          </a:prstGeom>
        </p:spPr>
        <p:txBody>
          <a:bodyPr spcFirstLastPara="1" vert="horz" wrap="square" lIns="0" tIns="45700" rIns="0" bIns="45700" rtlCol="0" anchor="t" anchorCtr="0">
            <a:noAutofit/>
          </a:bodyPr>
          <a:lstStyle/>
          <a:p>
            <a:pPr indent="-431789">
              <a:buSzPts val="1500"/>
              <a:buFont typeface="Helvetica Neue"/>
              <a:buChar char="●"/>
            </a:pPr>
            <a:r>
              <a:rPr lang="en" sz="2000" dirty="0">
                <a:ea typeface="Helvetica Neue"/>
                <a:cs typeface="Helvetica Neue"/>
                <a:sym typeface="Helvetica Neue"/>
              </a:rPr>
              <a:t>Differentially private fine-tuning or training (differentially-private stochastic gradient descent)</a:t>
            </a:r>
            <a:endParaRPr sz="2000" dirty="0">
              <a:ea typeface="Helvetica Neue"/>
              <a:cs typeface="Helvetica Neue"/>
              <a:sym typeface="Helvetica Neue"/>
            </a:endParaRPr>
          </a:p>
          <a:p>
            <a:pPr indent="-431789">
              <a:buSzPts val="1500"/>
              <a:buFont typeface="Helvetica Neue"/>
              <a:buChar char="●"/>
            </a:pPr>
            <a:r>
              <a:rPr lang="en" sz="2000" dirty="0">
                <a:ea typeface="Helvetica Neue"/>
                <a:cs typeface="Helvetica Neue"/>
                <a:sym typeface="Helvetica Neue"/>
              </a:rPr>
              <a:t>Deduplication of training data </a:t>
            </a:r>
            <a:endParaRPr sz="2000" dirty="0">
              <a:ea typeface="Helvetica Neue"/>
              <a:cs typeface="Helvetica Neue"/>
              <a:sym typeface="Helvetica Neue"/>
            </a:endParaRPr>
          </a:p>
          <a:p>
            <a:pPr indent="-457189">
              <a:buSzPts val="1800"/>
              <a:buFont typeface="Helvetica Neue"/>
              <a:buChar char="●"/>
            </a:pPr>
            <a:r>
              <a:rPr lang="en-US" sz="2000" dirty="0">
                <a:ea typeface="Helvetica Neue"/>
                <a:cs typeface="Helvetica Neue"/>
                <a:sym typeface="Helvetica Neue"/>
              </a:rPr>
              <a:t>Distinguish between human-generated vs. model generated content using ML classifiers.</a:t>
            </a:r>
          </a:p>
          <a:p>
            <a:pPr indent="-457189">
              <a:buSzPts val="1800"/>
              <a:buFont typeface="Helvetica Neue"/>
              <a:buChar char="●"/>
            </a:pPr>
            <a:r>
              <a:rPr lang="en-US" sz="2000" dirty="0">
                <a:ea typeface="Helvetica Neue"/>
                <a:cs typeface="Helvetica Neue"/>
                <a:sym typeface="Helvetica Neue"/>
              </a:rPr>
              <a:t>Watermarking text generated by LLMs </a:t>
            </a:r>
          </a:p>
          <a:p>
            <a:pPr lvl="1" indent="-431789">
              <a:buSzPts val="1500"/>
              <a:buFont typeface="Helvetica Neue"/>
              <a:buChar char="○"/>
            </a:pPr>
            <a:endParaRPr lang="en" sz="2000" dirty="0">
              <a:ea typeface="Helvetica Neue"/>
              <a:cs typeface="Helvetica Neue"/>
              <a:sym typeface="Helvetica Neue"/>
            </a:endParaRPr>
          </a:p>
        </p:txBody>
      </p:sp>
      <p:sp>
        <p:nvSpPr>
          <p:cNvPr id="2" name="TextBox 1">
            <a:extLst>
              <a:ext uri="{FF2B5EF4-FFF2-40B4-BE49-F238E27FC236}">
                <a16:creationId xmlns:a16="http://schemas.microsoft.com/office/drawing/2014/main" id="{72FDE0C6-FDE5-3A96-1CDE-AB747490CC60}"/>
              </a:ext>
            </a:extLst>
          </p:cNvPr>
          <p:cNvSpPr txBox="1"/>
          <p:nvPr/>
        </p:nvSpPr>
        <p:spPr>
          <a:xfrm>
            <a:off x="2641426" y="5568570"/>
            <a:ext cx="6909148" cy="369332"/>
          </a:xfrm>
          <a:prstGeom prst="rect">
            <a:avLst/>
          </a:prstGeom>
          <a:noFill/>
        </p:spPr>
        <p:txBody>
          <a:bodyPr wrap="square">
            <a:spAutoFit/>
          </a:bodyPr>
          <a:lstStyle/>
          <a:p>
            <a:r>
              <a:rPr lang="en-IN" dirty="0"/>
              <a:t>Source: https://sites.google.com/view/responsible-gen-ai-tutorial/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176"/>
          <p:cNvSpPr txBox="1">
            <a:spLocks noGrp="1"/>
          </p:cNvSpPr>
          <p:nvPr>
            <p:ph type="title"/>
          </p:nvPr>
        </p:nvSpPr>
        <p:spPr>
          <a:xfrm>
            <a:off x="278857" y="149590"/>
            <a:ext cx="11360800" cy="636021"/>
          </a:xfrm>
          <a:prstGeom prst="rect">
            <a:avLst/>
          </a:prstGeom>
        </p:spPr>
        <p:txBody>
          <a:bodyPr spcFirstLastPara="1" vert="horz" wrap="square" lIns="121900" tIns="121900" rIns="121900" bIns="121900" rtlCol="0" anchor="t" anchorCtr="0">
            <a:noAutofit/>
          </a:bodyPr>
          <a:lstStyle/>
          <a:p>
            <a:r>
              <a:rPr lang="en" sz="4000" dirty="0"/>
              <a:t>Open Research </a:t>
            </a:r>
            <a:r>
              <a:rPr lang="en-US" sz="4000" dirty="0"/>
              <a:t>Areas</a:t>
            </a:r>
            <a:endParaRPr sz="4000" dirty="0"/>
          </a:p>
        </p:txBody>
      </p:sp>
      <p:sp>
        <p:nvSpPr>
          <p:cNvPr id="1585" name="Google Shape;1585;p176"/>
          <p:cNvSpPr txBox="1">
            <a:spLocks noGrp="1"/>
          </p:cNvSpPr>
          <p:nvPr>
            <p:ph type="body" idx="1"/>
          </p:nvPr>
        </p:nvSpPr>
        <p:spPr>
          <a:xfrm>
            <a:off x="278857" y="1009732"/>
            <a:ext cx="11680400" cy="4555200"/>
          </a:xfrm>
          <a:prstGeom prst="rect">
            <a:avLst/>
          </a:prstGeom>
        </p:spPr>
        <p:txBody>
          <a:bodyPr spcFirstLastPara="1" vert="horz" wrap="square" lIns="121900" tIns="121900" rIns="121900" bIns="121900" rtlCol="0" anchor="t" anchorCtr="0">
            <a:noAutofit/>
          </a:bodyPr>
          <a:lstStyle/>
          <a:p>
            <a:pPr marL="457200" indent="-457200"/>
            <a:r>
              <a:rPr lang="en" dirty="0"/>
              <a:t>Improving privacy, trustworthiness and explainability of GenAI</a:t>
            </a:r>
          </a:p>
          <a:p>
            <a:pPr marL="457200" indent="-457200"/>
            <a:r>
              <a:rPr lang="en" dirty="0"/>
              <a:t>Reducing bias, discrimination</a:t>
            </a:r>
          </a:p>
          <a:p>
            <a:pPr marL="457200" indent="-457200"/>
            <a:r>
              <a:rPr lang="en" dirty="0"/>
              <a:t>Understanding the failure modes of existing GenAI models</a:t>
            </a:r>
          </a:p>
          <a:p>
            <a:pPr marL="457200" indent="-457200"/>
            <a:r>
              <a:rPr lang="en" dirty="0"/>
              <a:t>Understanding how humans engage with GenAI systems in different applications.</a:t>
            </a:r>
          </a:p>
          <a:p>
            <a:pPr marL="457200" indent="-457200"/>
            <a:r>
              <a:rPr lang="en" dirty="0"/>
              <a:t>Measuring effectiveness of human+GenAI system as a unit</a:t>
            </a:r>
          </a:p>
          <a:p>
            <a:pPr marL="457200" indent="-457200"/>
            <a:r>
              <a:rPr lang="en" dirty="0"/>
              <a:t>Smooth deferral to human experts when models are not confident enough</a:t>
            </a:r>
          </a:p>
          <a:p>
            <a:pPr marL="457200" indent="-457200"/>
            <a:r>
              <a:rPr lang="en" dirty="0"/>
              <a:t>Societal risks, National security concerns, bio and </a:t>
            </a:r>
            <a:r>
              <a:rPr lang="en"/>
              <a:t>cyber security risks.</a:t>
            </a:r>
            <a:endParaRPr lang="en" dirty="0"/>
          </a:p>
          <a:p>
            <a:pPr marL="457200" indent="-457200"/>
            <a:r>
              <a:rPr lang="en" dirty="0"/>
              <a:t>Identification of AI generated content.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8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DB114-15C3-5740-DA84-380B37C44CE5}"/>
              </a:ext>
            </a:extLst>
          </p:cNvPr>
          <p:cNvSpPr>
            <a:spLocks noGrp="1"/>
          </p:cNvSpPr>
          <p:nvPr>
            <p:ph type="title"/>
          </p:nvPr>
        </p:nvSpPr>
        <p:spPr/>
        <p:txBody>
          <a:bodyPr>
            <a:normAutofit fontScale="90000"/>
          </a:bodyPr>
          <a:lstStyle/>
          <a:p>
            <a:r>
              <a:rPr lang="en-IN" dirty="0"/>
              <a:t>Generative AI</a:t>
            </a:r>
          </a:p>
        </p:txBody>
      </p:sp>
      <p:sp>
        <p:nvSpPr>
          <p:cNvPr id="3" name="Content Placeholder 2">
            <a:extLst>
              <a:ext uri="{FF2B5EF4-FFF2-40B4-BE49-F238E27FC236}">
                <a16:creationId xmlns:a16="http://schemas.microsoft.com/office/drawing/2014/main" id="{CCF714DC-A670-A384-437F-4473768B3D42}"/>
              </a:ext>
            </a:extLst>
          </p:cNvPr>
          <p:cNvSpPr>
            <a:spLocks noGrp="1"/>
          </p:cNvSpPr>
          <p:nvPr>
            <p:ph idx="1"/>
          </p:nvPr>
        </p:nvSpPr>
        <p:spPr/>
        <p:txBody>
          <a:bodyPr>
            <a:normAutofit fontScale="92500"/>
          </a:bodyPr>
          <a:lstStyle/>
          <a:p>
            <a:pPr algn="l"/>
            <a:r>
              <a:rPr lang="en-US" b="1" i="0" dirty="0">
                <a:solidFill>
                  <a:srgbClr val="404040"/>
                </a:solidFill>
                <a:effectLst/>
              </a:rPr>
              <a:t>Generative Artificial Intelligence (GenAI) </a:t>
            </a:r>
            <a:r>
              <a:rPr lang="en-US" b="0" i="0" dirty="0">
                <a:solidFill>
                  <a:srgbClr val="404040"/>
                </a:solidFill>
                <a:effectLst/>
              </a:rPr>
              <a:t>models </a:t>
            </a:r>
            <a:r>
              <a:rPr lang="en-US" b="1" i="0" dirty="0">
                <a:solidFill>
                  <a:srgbClr val="404040"/>
                </a:solidFill>
                <a:effectLst/>
              </a:rPr>
              <a:t>create new content based </a:t>
            </a:r>
            <a:r>
              <a:rPr lang="en-US" b="0" i="0" dirty="0">
                <a:solidFill>
                  <a:srgbClr val="404040"/>
                </a:solidFill>
                <a:effectLst/>
              </a:rPr>
              <a:t>on their training from the existing content. </a:t>
            </a:r>
          </a:p>
          <a:p>
            <a:pPr algn="l"/>
            <a:r>
              <a:rPr lang="en-US" b="0" i="0" dirty="0">
                <a:solidFill>
                  <a:srgbClr val="404040"/>
                </a:solidFill>
                <a:effectLst/>
              </a:rPr>
              <a:t>When given a prompt, GenAI uses a statistical model learnt during training to predict the response. This prediction is called as </a:t>
            </a:r>
            <a:r>
              <a:rPr lang="en-US" b="1" i="0" dirty="0">
                <a:solidFill>
                  <a:srgbClr val="404040"/>
                </a:solidFill>
                <a:effectLst/>
              </a:rPr>
              <a:t>Completion.</a:t>
            </a:r>
          </a:p>
          <a:p>
            <a:pPr algn="l"/>
            <a:r>
              <a:rPr lang="en-US" b="1" i="0" dirty="0">
                <a:solidFill>
                  <a:srgbClr val="404040"/>
                </a:solidFill>
                <a:effectLst/>
              </a:rPr>
              <a:t>Large Language Models</a:t>
            </a:r>
            <a:r>
              <a:rPr lang="en-US" b="0" i="0" dirty="0">
                <a:solidFill>
                  <a:srgbClr val="404040"/>
                </a:solidFill>
                <a:effectLst/>
              </a:rPr>
              <a:t> (LLMs) are Gen AI models that generate text content. They learn representation of language based on patterns in training data, then given a prompt, they predict the next word in sequence.</a:t>
            </a:r>
          </a:p>
          <a:p>
            <a:pPr algn="l"/>
            <a:r>
              <a:rPr lang="en-US" b="1" i="0" dirty="0">
                <a:solidFill>
                  <a:srgbClr val="404040"/>
                </a:solidFill>
                <a:effectLst/>
              </a:rPr>
              <a:t>Generative Image Models </a:t>
            </a:r>
            <a:r>
              <a:rPr lang="en-US" b="0" i="0" dirty="0">
                <a:solidFill>
                  <a:srgbClr val="404040"/>
                </a:solidFill>
                <a:effectLst/>
              </a:rPr>
              <a:t>learn to create new images using techniques like diffusion. </a:t>
            </a:r>
            <a:r>
              <a:rPr lang="en-US" dirty="0">
                <a:solidFill>
                  <a:srgbClr val="404040"/>
                </a:solidFill>
              </a:rPr>
              <a:t>Given a prompt, they transform random noise into images.</a:t>
            </a:r>
            <a:endParaRPr lang="en-US" b="0" i="0" dirty="0">
              <a:solidFill>
                <a:srgbClr val="404040"/>
              </a:solidFill>
              <a:effectLst/>
            </a:endParaRPr>
          </a:p>
          <a:p>
            <a:r>
              <a:rPr lang="en-US" dirty="0"/>
              <a:t>E.g., Image generators (such as Midjourney or Stable Diffusion), large language models (such as GPT-4, PaLM, or Claude), code generation tools (such as Copilot), or audio generation tools (such as VALL-E or resemble.ai). </a:t>
            </a:r>
          </a:p>
          <a:p>
            <a:pPr algn="l"/>
            <a:endParaRPr lang="en-IN" dirty="0"/>
          </a:p>
        </p:txBody>
      </p:sp>
    </p:spTree>
    <p:extLst>
      <p:ext uri="{BB962C8B-B14F-4D97-AF65-F5344CB8AC3E}">
        <p14:creationId xmlns:p14="http://schemas.microsoft.com/office/powerpoint/2010/main" val="446719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C857-C2DA-6167-90A2-763EA443BC0A}"/>
              </a:ext>
            </a:extLst>
          </p:cNvPr>
          <p:cNvSpPr>
            <a:spLocks noGrp="1"/>
          </p:cNvSpPr>
          <p:nvPr>
            <p:ph type="title"/>
          </p:nvPr>
        </p:nvSpPr>
        <p:spPr/>
        <p:txBody>
          <a:bodyPr>
            <a:normAutofit fontScale="90000"/>
          </a:bodyPr>
          <a:lstStyle/>
          <a:p>
            <a:r>
              <a:rPr lang="en-IN" dirty="0"/>
              <a:t>References</a:t>
            </a:r>
          </a:p>
        </p:txBody>
      </p:sp>
      <p:sp>
        <p:nvSpPr>
          <p:cNvPr id="3" name="Content Placeholder 2">
            <a:extLst>
              <a:ext uri="{FF2B5EF4-FFF2-40B4-BE49-F238E27FC236}">
                <a16:creationId xmlns:a16="http://schemas.microsoft.com/office/drawing/2014/main" id="{27F67A0F-F7D7-ED6B-816D-48F2578DFA2A}"/>
              </a:ext>
            </a:extLst>
          </p:cNvPr>
          <p:cNvSpPr>
            <a:spLocks noGrp="1"/>
          </p:cNvSpPr>
          <p:nvPr>
            <p:ph idx="1"/>
          </p:nvPr>
        </p:nvSpPr>
        <p:spPr/>
        <p:txBody>
          <a:bodyPr/>
          <a:lstStyle/>
          <a:p>
            <a:r>
              <a:rPr lang="en-IN" dirty="0">
                <a:hlinkClick r:id="rId2"/>
              </a:rPr>
              <a:t>https://jalammar.github.io/illustrated-stable-diffusion/</a:t>
            </a:r>
            <a:endParaRPr lang="en-IN" dirty="0"/>
          </a:p>
          <a:p>
            <a:r>
              <a:rPr lang="en-IN" dirty="0">
                <a:hlinkClick r:id="rId3"/>
              </a:rPr>
              <a:t>https://huggingface.co/blog/rlhf</a:t>
            </a:r>
            <a:endParaRPr lang="en-IN" dirty="0"/>
          </a:p>
          <a:p>
            <a:r>
              <a:rPr lang="en-IN" dirty="0">
                <a:hlinkClick r:id="rId4"/>
              </a:rPr>
              <a:t>https://sites.google.com/view/responsible-gen-ai-tutorial/</a:t>
            </a:r>
          </a:p>
          <a:p>
            <a:r>
              <a:rPr lang="en-IN" dirty="0">
                <a:hlinkClick r:id="rId4"/>
              </a:rPr>
              <a:t>https://nlp.stanford.edu/seminar/details/jdevlin.pdf</a:t>
            </a:r>
          </a:p>
          <a:p>
            <a:r>
              <a:rPr lang="en-IN" dirty="0"/>
              <a:t>https://ai.googleblog.com/2017/08/transformer-novel-neural-network.html</a:t>
            </a:r>
          </a:p>
          <a:p>
            <a:r>
              <a:rPr lang="en-IN" dirty="0"/>
              <a:t>https://ai.google/static/documents/google-about-generative-ai.pdf</a:t>
            </a:r>
          </a:p>
          <a:p>
            <a:r>
              <a:rPr lang="en-IN" dirty="0">
                <a:hlinkClick r:id="rId5"/>
              </a:rPr>
              <a:t>https://www.nvidia.com/en-us/glossary/data-science/generative-ai/</a:t>
            </a:r>
            <a:endParaRPr lang="en-IN" dirty="0"/>
          </a:p>
          <a:p>
            <a:r>
              <a:rPr lang="en-IN" dirty="0">
                <a:hlinkClick r:id="rId4"/>
              </a:rPr>
              <a:t>https://www.techtarget.com/searchenterpriseai/definition/generative-AI</a:t>
            </a:r>
            <a:endParaRPr lang="en-IN" dirty="0"/>
          </a:p>
          <a:p>
            <a:endParaRPr lang="en-IN" dirty="0"/>
          </a:p>
        </p:txBody>
      </p:sp>
    </p:spTree>
    <p:extLst>
      <p:ext uri="{BB962C8B-B14F-4D97-AF65-F5344CB8AC3E}">
        <p14:creationId xmlns:p14="http://schemas.microsoft.com/office/powerpoint/2010/main" val="198960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timeline">
            <a:extLst>
              <a:ext uri="{FF2B5EF4-FFF2-40B4-BE49-F238E27FC236}">
                <a16:creationId xmlns:a16="http://schemas.microsoft.com/office/drawing/2014/main" id="{00A61C02-00A0-F184-B21B-ACEFE6B2A4F3}"/>
              </a:ext>
            </a:extLst>
          </p:cNvPr>
          <p:cNvPicPr>
            <a:picLocks noChangeAspect="1"/>
          </p:cNvPicPr>
          <p:nvPr/>
        </p:nvPicPr>
        <p:blipFill rotWithShape="1">
          <a:blip r:embed="rId2">
            <a:extLst>
              <a:ext uri="{28A0092B-C50C-407E-A947-70E740481C1C}">
                <a14:useLocalDpi xmlns:a14="http://schemas.microsoft.com/office/drawing/2010/main" val="0"/>
              </a:ext>
            </a:extLst>
          </a:blip>
          <a:srcRect l="4176" t="3648" r="4552"/>
          <a:stretch/>
        </p:blipFill>
        <p:spPr>
          <a:xfrm>
            <a:off x="888520" y="0"/>
            <a:ext cx="10722635" cy="6858000"/>
          </a:xfrm>
          <a:prstGeom prst="rect">
            <a:avLst/>
          </a:prstGeom>
        </p:spPr>
      </p:pic>
      <p:sp>
        <p:nvSpPr>
          <p:cNvPr id="6" name="TextBox 5">
            <a:extLst>
              <a:ext uri="{FF2B5EF4-FFF2-40B4-BE49-F238E27FC236}">
                <a16:creationId xmlns:a16="http://schemas.microsoft.com/office/drawing/2014/main" id="{8887C5D6-2739-52C9-44C3-EF5F7C9B9CB3}"/>
              </a:ext>
            </a:extLst>
          </p:cNvPr>
          <p:cNvSpPr txBox="1"/>
          <p:nvPr/>
        </p:nvSpPr>
        <p:spPr>
          <a:xfrm>
            <a:off x="3570247" y="6441169"/>
            <a:ext cx="5477782" cy="261610"/>
          </a:xfrm>
          <a:prstGeom prst="rect">
            <a:avLst/>
          </a:prstGeom>
          <a:noFill/>
        </p:spPr>
        <p:txBody>
          <a:bodyPr wrap="none" rtlCol="0">
            <a:spAutoFit/>
          </a:bodyPr>
          <a:lstStyle/>
          <a:p>
            <a:r>
              <a:rPr lang="en-IN" sz="1100" dirty="0"/>
              <a:t>Source: https://cdn.ttgtmedia.com/rms/onlineimages/generative_ai_evolution_desktop.png</a:t>
            </a:r>
          </a:p>
        </p:txBody>
      </p:sp>
    </p:spTree>
    <p:extLst>
      <p:ext uri="{BB962C8B-B14F-4D97-AF65-F5344CB8AC3E}">
        <p14:creationId xmlns:p14="http://schemas.microsoft.com/office/powerpoint/2010/main" val="3819915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of text with different colored numbers">
            <a:extLst>
              <a:ext uri="{FF2B5EF4-FFF2-40B4-BE49-F238E27FC236}">
                <a16:creationId xmlns:a16="http://schemas.microsoft.com/office/drawing/2014/main" id="{6E897708-A22A-5F7D-E3BC-048643906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07" y="0"/>
            <a:ext cx="11210794" cy="6858000"/>
          </a:xfrm>
          <a:prstGeom prst="rect">
            <a:avLst/>
          </a:prstGeom>
        </p:spPr>
      </p:pic>
    </p:spTree>
    <p:extLst>
      <p:ext uri="{BB962C8B-B14F-4D97-AF65-F5344CB8AC3E}">
        <p14:creationId xmlns:p14="http://schemas.microsoft.com/office/powerpoint/2010/main" val="2019170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TotalTime>
  <Words>3789</Words>
  <Application>Microsoft Office PowerPoint</Application>
  <PresentationFormat>Widescreen</PresentationFormat>
  <Paragraphs>322</Paragraphs>
  <Slides>70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Helvetica Neue</vt:lpstr>
      <vt:lpstr>Roboto Medium</vt:lpstr>
      <vt:lpstr>Office Theme</vt:lpstr>
      <vt:lpstr>  </vt:lpstr>
      <vt:lpstr>Outline</vt:lpstr>
      <vt:lpstr>Objectives and Outcomes</vt:lpstr>
      <vt:lpstr>Generative Artificial Intelligence (GenAI)</vt:lpstr>
      <vt:lpstr>Discriminative and Generative Deep Learning Models</vt:lpstr>
      <vt:lpstr>The absolute basics - Bayes Classifier</vt:lpstr>
      <vt:lpstr>Generative AI</vt:lpstr>
      <vt:lpstr>PowerPoint Presentation</vt:lpstr>
      <vt:lpstr>PowerPoint Presentation</vt:lpstr>
      <vt:lpstr>Data Modalities for GenAI Models</vt:lpstr>
      <vt:lpstr>Data Modalities for GenAI Models</vt:lpstr>
      <vt:lpstr>How does generative AI work?</vt:lpstr>
      <vt:lpstr>Language Model</vt:lpstr>
      <vt:lpstr>A Language Model is a Probability Distribution over Strings of Text in a Language</vt:lpstr>
      <vt:lpstr>Large Language Models</vt:lpstr>
      <vt:lpstr>Foundational Models</vt:lpstr>
      <vt:lpstr>Open Access and Closed Access Models</vt:lpstr>
      <vt:lpstr>PowerPoint Presentation</vt:lpstr>
      <vt:lpstr>PowerPoint Presentation</vt:lpstr>
      <vt:lpstr>PowerPoint Presentation</vt:lpstr>
      <vt:lpstr>PowerPoint Presentation</vt:lpstr>
      <vt:lpstr>PowerPoint Presentation</vt:lpstr>
      <vt:lpstr>PowerPoint Presentation</vt:lpstr>
      <vt:lpstr>Deep Neural Architectures used by Gen AI Models</vt:lpstr>
      <vt:lpstr>Generative Adversarial Network (GAN)</vt:lpstr>
      <vt:lpstr>GAN Architecture</vt:lpstr>
      <vt:lpstr>Variational Autoencoders</vt:lpstr>
      <vt:lpstr>Autoencoders</vt:lpstr>
      <vt:lpstr>Variational Autoencoder (VAE)</vt:lpstr>
      <vt:lpstr>PowerPoint Presentation</vt:lpstr>
      <vt:lpstr>Word Embeddings and their relationships</vt:lpstr>
      <vt:lpstr>Image Generation by Reverse Diffusion</vt:lpstr>
      <vt:lpstr>Stable Diffusion</vt:lpstr>
      <vt:lpstr>Stable Diffusion</vt:lpstr>
      <vt:lpstr>So, What is Diffusion?</vt:lpstr>
      <vt:lpstr>PowerPoint Presentation</vt:lpstr>
      <vt:lpstr>PowerPoint Presentation</vt:lpstr>
      <vt:lpstr>PowerPoint Presentation</vt:lpstr>
      <vt:lpstr>PowerPoint Presentation</vt:lpstr>
      <vt:lpstr>PowerPoint Presentation</vt:lpstr>
      <vt:lpstr>Transformers: The Architecture Behind LLMs</vt:lpstr>
      <vt:lpstr>Word Embeddings</vt:lpstr>
      <vt:lpstr>Text Representation in Google’s BERT</vt:lpstr>
      <vt:lpstr>Attention Mechanism</vt:lpstr>
      <vt:lpstr>PowerPoint Presentation</vt:lpstr>
      <vt:lpstr>Tasks that benefit from attention mechanism</vt:lpstr>
      <vt:lpstr>Google BERT’s Pre-training and Fine Tuning</vt:lpstr>
      <vt:lpstr>Training Large Language Models</vt:lpstr>
      <vt:lpstr>Training LLMs: Pretraining</vt:lpstr>
      <vt:lpstr>Training LLMs: In-context Learning</vt:lpstr>
      <vt:lpstr>Training LLMs: Supervised Fine Tuning</vt:lpstr>
      <vt:lpstr>Training LLMs: Reinforcement Learning from Human Feedback</vt:lpstr>
      <vt:lpstr>Reinforcement Leaning with Human Feedback</vt:lpstr>
      <vt:lpstr>How do we as common users evaluate the performance of GenAI models?</vt:lpstr>
      <vt:lpstr>Prompting LLMs</vt:lpstr>
      <vt:lpstr>Interacting with LLMs</vt:lpstr>
      <vt:lpstr>Prompting Engineering</vt:lpstr>
      <vt:lpstr>Popular Gen AI Models</vt:lpstr>
      <vt:lpstr>AI Tools based on GenAI models</vt:lpstr>
      <vt:lpstr>Use cases of Gen AI</vt:lpstr>
      <vt:lpstr>Domain Specific Use Cases</vt:lpstr>
      <vt:lpstr>How to use GenAI Ethically</vt:lpstr>
      <vt:lpstr>Challenges of Gen AI models</vt:lpstr>
      <vt:lpstr>Model Hallucinations</vt:lpstr>
      <vt:lpstr>Lack of Robustness in LLM Outputs</vt:lpstr>
      <vt:lpstr>Biases in LLMs</vt:lpstr>
      <vt:lpstr>How can we reduce Bias in GenAI outputs</vt:lpstr>
      <vt:lpstr>How can we address Privacy Concerns</vt:lpstr>
      <vt:lpstr>Open Research Areas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Models</dc:title>
  <dc:creator>Dr.Nimrita Koul</dc:creator>
  <cp:lastModifiedBy>Dr.Nimrita Koul</cp:lastModifiedBy>
  <cp:revision>95</cp:revision>
  <dcterms:created xsi:type="dcterms:W3CDTF">2023-07-20T11:00:51Z</dcterms:created>
  <dcterms:modified xsi:type="dcterms:W3CDTF">2023-07-24T10:51:38Z</dcterms:modified>
</cp:coreProperties>
</file>